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11" r:id="rId1"/>
  </p:sldMasterIdLst>
  <p:notesMasterIdLst>
    <p:notesMasterId r:id="rId96"/>
  </p:notesMasterIdLst>
  <p:handoutMasterIdLst>
    <p:handoutMasterId r:id="rId97"/>
  </p:handoutMasterIdLst>
  <p:sldIdLst>
    <p:sldId id="256" r:id="rId2"/>
    <p:sldId id="710" r:id="rId3"/>
    <p:sldId id="659" r:id="rId4"/>
    <p:sldId id="538" r:id="rId5"/>
    <p:sldId id="600" r:id="rId6"/>
    <p:sldId id="518" r:id="rId7"/>
    <p:sldId id="429" r:id="rId8"/>
    <p:sldId id="705" r:id="rId9"/>
    <p:sldId id="527" r:id="rId10"/>
    <p:sldId id="528" r:id="rId11"/>
    <p:sldId id="529" r:id="rId12"/>
    <p:sldId id="707" r:id="rId13"/>
    <p:sldId id="708" r:id="rId14"/>
    <p:sldId id="438" r:id="rId15"/>
    <p:sldId id="685" r:id="rId16"/>
    <p:sldId id="669" r:id="rId17"/>
    <p:sldId id="696" r:id="rId18"/>
    <p:sldId id="697" r:id="rId19"/>
    <p:sldId id="698" r:id="rId20"/>
    <p:sldId id="660" r:id="rId21"/>
    <p:sldId id="691" r:id="rId22"/>
    <p:sldId id="693" r:id="rId23"/>
    <p:sldId id="436" r:id="rId24"/>
    <p:sldId id="692" r:id="rId25"/>
    <p:sldId id="694" r:id="rId26"/>
    <p:sldId id="695" r:id="rId27"/>
    <p:sldId id="435" r:id="rId28"/>
    <p:sldId id="664" r:id="rId29"/>
    <p:sldId id="665" r:id="rId30"/>
    <p:sldId id="701" r:id="rId31"/>
    <p:sldId id="711" r:id="rId32"/>
    <p:sldId id="437" r:id="rId33"/>
    <p:sldId id="613" r:id="rId34"/>
    <p:sldId id="702" r:id="rId35"/>
    <p:sldId id="468" r:id="rId36"/>
    <p:sldId id="257" r:id="rId37"/>
    <p:sldId id="258" r:id="rId38"/>
    <p:sldId id="259" r:id="rId39"/>
    <p:sldId id="279" r:id="rId40"/>
    <p:sldId id="260" r:id="rId41"/>
    <p:sldId id="261" r:id="rId42"/>
    <p:sldId id="265" r:id="rId43"/>
    <p:sldId id="262" r:id="rId44"/>
    <p:sldId id="263" r:id="rId45"/>
    <p:sldId id="264" r:id="rId46"/>
    <p:sldId id="470" r:id="rId47"/>
    <p:sldId id="474" r:id="rId48"/>
    <p:sldId id="473" r:id="rId49"/>
    <p:sldId id="377" r:id="rId50"/>
    <p:sldId id="472" r:id="rId51"/>
    <p:sldId id="266" r:id="rId52"/>
    <p:sldId id="469" r:id="rId53"/>
    <p:sldId id="471" r:id="rId54"/>
    <p:sldId id="480" r:id="rId55"/>
    <p:sldId id="481" r:id="rId56"/>
    <p:sldId id="482" r:id="rId57"/>
    <p:sldId id="483" r:id="rId58"/>
    <p:sldId id="490" r:id="rId59"/>
    <p:sldId id="491" r:id="rId60"/>
    <p:sldId id="712" r:id="rId61"/>
    <p:sldId id="713" r:id="rId62"/>
    <p:sldId id="715" r:id="rId63"/>
    <p:sldId id="716" r:id="rId64"/>
    <p:sldId id="714" r:id="rId65"/>
    <p:sldId id="717" r:id="rId66"/>
    <p:sldId id="718" r:id="rId67"/>
    <p:sldId id="484" r:id="rId68"/>
    <p:sldId id="485" r:id="rId69"/>
    <p:sldId id="486" r:id="rId70"/>
    <p:sldId id="487" r:id="rId71"/>
    <p:sldId id="488" r:id="rId72"/>
    <p:sldId id="489" r:id="rId73"/>
    <p:sldId id="492" r:id="rId74"/>
    <p:sldId id="493" r:id="rId75"/>
    <p:sldId id="494" r:id="rId76"/>
    <p:sldId id="495" r:id="rId77"/>
    <p:sldId id="496" r:id="rId78"/>
    <p:sldId id="497" r:id="rId79"/>
    <p:sldId id="498" r:id="rId80"/>
    <p:sldId id="499" r:id="rId81"/>
    <p:sldId id="500" r:id="rId82"/>
    <p:sldId id="502" r:id="rId83"/>
    <p:sldId id="503" r:id="rId84"/>
    <p:sldId id="504" r:id="rId85"/>
    <p:sldId id="704" r:id="rId86"/>
    <p:sldId id="505" r:id="rId87"/>
    <p:sldId id="506" r:id="rId88"/>
    <p:sldId id="703" r:id="rId89"/>
    <p:sldId id="501" r:id="rId90"/>
    <p:sldId id="475" r:id="rId91"/>
    <p:sldId id="476" r:id="rId92"/>
    <p:sldId id="477" r:id="rId93"/>
    <p:sldId id="478" r:id="rId94"/>
    <p:sldId id="479" r:id="rId95"/>
  </p:sldIdLst>
  <p:sldSz cx="10972800" cy="6858000"/>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283">
          <p15:clr>
            <a:srgbClr val="A4A3A4"/>
          </p15:clr>
        </p15:guide>
      </p15:sldGuideLst>
    </p:ext>
    <p:ext uri="{2D200454-40CA-4A62-9FC3-DE9A4176ACB9}">
      <p15:notesGuideLst xmlns:p15="http://schemas.microsoft.com/office/powerpoint/2012/main">
        <p15:guide id="1" orient="horz" pos="3025">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32" autoAdjust="0"/>
    <p:restoredTop sz="95958" autoAdjust="0"/>
  </p:normalViewPr>
  <p:slideViewPr>
    <p:cSldViewPr>
      <p:cViewPr varScale="1">
        <p:scale>
          <a:sx n="116" d="100"/>
          <a:sy n="116" d="100"/>
        </p:scale>
        <p:origin x="888" y="184"/>
      </p:cViewPr>
      <p:guideLst>
        <p:guide orient="horz" pos="2160"/>
        <p:guide pos="328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6458"/>
    </p:cViewPr>
  </p:sorterViewPr>
  <p:notesViewPr>
    <p:cSldViewPr>
      <p:cViewPr varScale="1">
        <p:scale>
          <a:sx n="83" d="100"/>
          <a:sy n="83" d="100"/>
        </p:scale>
        <p:origin x="-840" y="-66"/>
      </p:cViewPr>
      <p:guideLst>
        <p:guide orient="horz" pos="3025"/>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C7FCF362-92FB-6C4B-9898-8DB9AF13A26F}"/>
              </a:ext>
            </a:extLst>
          </p:cNvPr>
          <p:cNvSpPr>
            <a:spLocks noGrp="1" noChangeArrowheads="1"/>
          </p:cNvSpPr>
          <p:nvPr>
            <p:ph type="body" sz="quarter" idx="3"/>
          </p:nvPr>
        </p:nvSpPr>
        <p:spPr bwMode="auto">
          <a:xfrm>
            <a:off x="973138" y="4560888"/>
            <a:ext cx="5367337" cy="4318000"/>
          </a:xfrm>
          <a:prstGeom prst="rect">
            <a:avLst/>
          </a:prstGeom>
          <a:noFill/>
          <a:ln w="12700">
            <a:noFill/>
            <a:miter lim="800000"/>
            <a:headEnd/>
            <a:tailEnd/>
          </a:ln>
          <a:effectLst/>
        </p:spPr>
        <p:txBody>
          <a:bodyPr vert="horz" wrap="square" lIns="100422" tIns="50214" rIns="100422" bIns="50214"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a:extLst>
              <a:ext uri="{FF2B5EF4-FFF2-40B4-BE49-F238E27FC236}">
                <a16:creationId xmlns:a16="http://schemas.microsoft.com/office/drawing/2014/main" id="{4DD82AEC-A623-F34F-A91A-93446AE171B2}"/>
              </a:ext>
            </a:extLst>
          </p:cNvPr>
          <p:cNvSpPr>
            <a:spLocks noGrp="1" noRot="1" noChangeAspect="1" noChangeArrowheads="1" noTextEdit="1"/>
          </p:cNvSpPr>
          <p:nvPr>
            <p:ph type="sldImg" idx="2"/>
          </p:nvPr>
        </p:nvSpPr>
        <p:spPr bwMode="auto">
          <a:xfrm>
            <a:off x="792163" y="728663"/>
            <a:ext cx="5734050" cy="3584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cSld>
  <p:clrMap bg1="lt1" tx1="dk1" bg2="lt2" tx2="dk2" accent1="accent1" accent2="accent2" accent3="accent3" accent4="accent4" accent5="accent5" accent6="accent6" hlink="hlink" folHlink="folHlink"/>
  <p:notesStyle>
    <a:lvl1pPr algn="l" defTabSz="963613" rtl="0" eaLnBrk="0" fontAlgn="base" hangingPunct="0">
      <a:spcBef>
        <a:spcPct val="30000"/>
      </a:spcBef>
      <a:spcAft>
        <a:spcPct val="0"/>
      </a:spcAft>
      <a:defRPr sz="1200" kern="1200">
        <a:solidFill>
          <a:schemeClr val="tx1"/>
        </a:solidFill>
        <a:latin typeface="Arial" charset="0"/>
        <a:ea typeface="+mn-ea"/>
        <a:cs typeface="+mn-cs"/>
      </a:defRPr>
    </a:lvl1pPr>
    <a:lvl2pPr marL="469900" algn="l" defTabSz="963613" rtl="0" eaLnBrk="0" fontAlgn="base" hangingPunct="0">
      <a:spcBef>
        <a:spcPct val="30000"/>
      </a:spcBef>
      <a:spcAft>
        <a:spcPct val="0"/>
      </a:spcAft>
      <a:defRPr sz="1200" kern="1200">
        <a:solidFill>
          <a:schemeClr val="tx1"/>
        </a:solidFill>
        <a:latin typeface="Arial" charset="0"/>
        <a:ea typeface="+mn-ea"/>
        <a:cs typeface="+mn-cs"/>
      </a:defRPr>
    </a:lvl2pPr>
    <a:lvl3pPr marL="938213" algn="l" defTabSz="963613" rtl="0" eaLnBrk="0" fontAlgn="base" hangingPunct="0">
      <a:spcBef>
        <a:spcPct val="30000"/>
      </a:spcBef>
      <a:spcAft>
        <a:spcPct val="0"/>
      </a:spcAft>
      <a:defRPr sz="1200" kern="1200">
        <a:solidFill>
          <a:schemeClr val="tx1"/>
        </a:solidFill>
        <a:latin typeface="Arial" charset="0"/>
        <a:ea typeface="+mn-ea"/>
        <a:cs typeface="+mn-cs"/>
      </a:defRPr>
    </a:lvl3pPr>
    <a:lvl4pPr marL="1408113" algn="l" defTabSz="963613" rtl="0" eaLnBrk="0" fontAlgn="base" hangingPunct="0">
      <a:spcBef>
        <a:spcPct val="30000"/>
      </a:spcBef>
      <a:spcAft>
        <a:spcPct val="0"/>
      </a:spcAft>
      <a:defRPr sz="1200" kern="1200">
        <a:solidFill>
          <a:schemeClr val="tx1"/>
        </a:solidFill>
        <a:latin typeface="Arial" charset="0"/>
        <a:ea typeface="+mn-ea"/>
        <a:cs typeface="+mn-cs"/>
      </a:defRPr>
    </a:lvl4pPr>
    <a:lvl5pPr marL="1876425" algn="l" defTabSz="963613"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F8BA1D28-CD7E-6C49-AC59-941049EE64B4}"/>
              </a:ext>
            </a:extLst>
          </p:cNvPr>
          <p:cNvSpPr>
            <a:spLocks noGrp="1" noRot="1" noChangeAspect="1" noChangeArrowheads="1" noTextEdit="1"/>
          </p:cNvSpPr>
          <p:nvPr>
            <p:ph type="sldImg"/>
          </p:nvPr>
        </p:nvSpPr>
        <p:spPr>
          <a:xfrm>
            <a:off x="782638" y="722313"/>
            <a:ext cx="5757862" cy="3598862"/>
          </a:xfrm>
          <a:ln/>
        </p:spPr>
      </p:sp>
      <p:sp>
        <p:nvSpPr>
          <p:cNvPr id="5122" name="Rectangle 3">
            <a:extLst>
              <a:ext uri="{FF2B5EF4-FFF2-40B4-BE49-F238E27FC236}">
                <a16:creationId xmlns:a16="http://schemas.microsoft.com/office/drawing/2014/main" id="{5FF0D558-16C5-594A-840A-925B6261ED75}"/>
              </a:ext>
            </a:extLst>
          </p:cNvPr>
          <p:cNvSpPr>
            <a:spLocks noGrp="1" noChangeArrowheads="1"/>
          </p:cNvSpPr>
          <p:nvPr>
            <p:ph type="body" idx="1"/>
          </p:nvPr>
        </p:nvSpPr>
        <p:spPr>
          <a:xfrm>
            <a:off x="974725" y="4559300"/>
            <a:ext cx="5365750" cy="4319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3" tIns="47507" rIns="95013" bIns="47507"/>
          <a:lstStyle/>
          <a:p>
            <a:endParaRPr lang="en-US"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380F738A-63CE-9C48-9D46-E84CC4331B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0D8A70D-014A-2846-839D-3513276699F2}" type="slidenum">
              <a:rPr lang="en-US" altLang="en-US" sz="1200"/>
              <a:pPr eaLnBrk="1" hangingPunct="1"/>
              <a:t>49</a:t>
            </a:fld>
            <a:endParaRPr lang="en-US" altLang="en-US" sz="1200"/>
          </a:p>
        </p:txBody>
      </p:sp>
      <p:sp>
        <p:nvSpPr>
          <p:cNvPr id="53250" name="Rectangle 2">
            <a:extLst>
              <a:ext uri="{FF2B5EF4-FFF2-40B4-BE49-F238E27FC236}">
                <a16:creationId xmlns:a16="http://schemas.microsoft.com/office/drawing/2014/main" id="{E66EAACD-19B1-744F-A271-B9E9F2A97965}"/>
              </a:ext>
            </a:extLst>
          </p:cNvPr>
          <p:cNvSpPr>
            <a:spLocks noGrp="1" noRot="1" noChangeAspect="1" noChangeArrowheads="1" noTextEdit="1"/>
          </p:cNvSpPr>
          <p:nvPr>
            <p:ph type="sldImg"/>
          </p:nvPr>
        </p:nvSpPr>
        <p:spPr>
          <a:solidFill>
            <a:srgbClr val="FFFFFF"/>
          </a:solidFill>
          <a:ln/>
        </p:spPr>
      </p:sp>
      <p:sp>
        <p:nvSpPr>
          <p:cNvPr id="53251" name="Rectangle 3">
            <a:extLst>
              <a:ext uri="{FF2B5EF4-FFF2-40B4-BE49-F238E27FC236}">
                <a16:creationId xmlns:a16="http://schemas.microsoft.com/office/drawing/2014/main" id="{AEE84420-1E62-5249-94A8-BCCBB4F035E9}"/>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580624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70</a:t>
            </a:fld>
            <a:endParaRPr lang="en-US" dirty="0"/>
          </a:p>
        </p:txBody>
      </p:sp>
    </p:spTree>
    <p:extLst>
      <p:ext uri="{BB962C8B-B14F-4D97-AF65-F5344CB8AC3E}">
        <p14:creationId xmlns:p14="http://schemas.microsoft.com/office/powerpoint/2010/main" val="3373598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74</a:t>
            </a:fld>
            <a:endParaRPr lang="en-US" dirty="0"/>
          </a:p>
        </p:txBody>
      </p:sp>
    </p:spTree>
    <p:extLst>
      <p:ext uri="{BB962C8B-B14F-4D97-AF65-F5344CB8AC3E}">
        <p14:creationId xmlns:p14="http://schemas.microsoft.com/office/powerpoint/2010/main" val="291225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78479851-1CE4-C349-803A-58D45B53D745}"/>
              </a:ext>
            </a:extLst>
          </p:cNvPr>
          <p:cNvSpPr>
            <a:spLocks noGrp="1" noRot="1" noChangeAspect="1" noChangeArrowheads="1" noTextEdit="1"/>
          </p:cNvSpPr>
          <p:nvPr>
            <p:ph type="sldImg"/>
          </p:nvPr>
        </p:nvSpPr>
        <p:spPr>
          <a:ln/>
        </p:spPr>
      </p:sp>
      <p:sp>
        <p:nvSpPr>
          <p:cNvPr id="7170" name="Notes Placeholder 2">
            <a:extLst>
              <a:ext uri="{FF2B5EF4-FFF2-40B4-BE49-F238E27FC236}">
                <a16:creationId xmlns:a16="http://schemas.microsoft.com/office/drawing/2014/main" id="{F8AAF0D2-8C0B-7A4A-B385-B8DB919B247A}"/>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In context of machine learning, the term “induce” is roughly equivalent to “learn” or “train”.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a:extLst>
              <a:ext uri="{FF2B5EF4-FFF2-40B4-BE49-F238E27FC236}">
                <a16:creationId xmlns:a16="http://schemas.microsoft.com/office/drawing/2014/main" id="{236B540D-B38E-A54F-9CCA-C76D6136BD27}"/>
              </a:ext>
            </a:extLst>
          </p:cNvPr>
          <p:cNvSpPr>
            <a:spLocks noGrp="1" noRot="1" noChangeAspect="1" noChangeArrowheads="1" noTextEdit="1"/>
          </p:cNvSpPr>
          <p:nvPr>
            <p:ph type="sldImg"/>
          </p:nvPr>
        </p:nvSpPr>
        <p:spPr>
          <a:ln/>
        </p:spPr>
      </p:sp>
      <p:sp>
        <p:nvSpPr>
          <p:cNvPr id="9218" name="Notes Placeholder 2">
            <a:extLst>
              <a:ext uri="{FF2B5EF4-FFF2-40B4-BE49-F238E27FC236}">
                <a16:creationId xmlns:a16="http://schemas.microsoft.com/office/drawing/2014/main" id="{377CC1C4-791A-A448-99F0-2FC9CCC7015B}"/>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Examples 3 &amp; 4 are multiclass classification problems.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C604C202-DC25-7D4B-A6B1-CE9386D39A20}"/>
              </a:ext>
            </a:extLst>
          </p:cNvPr>
          <p:cNvSpPr>
            <a:spLocks noGrp="1" noRot="1" noChangeAspect="1" noChangeArrowheads="1" noTextEdit="1"/>
          </p:cNvSpPr>
          <p:nvPr>
            <p:ph type="sldImg"/>
          </p:nvPr>
        </p:nvSpPr>
        <p:spPr>
          <a:ln/>
        </p:spPr>
      </p:sp>
      <p:sp>
        <p:nvSpPr>
          <p:cNvPr id="11266" name="Notes Placeholder 2">
            <a:extLst>
              <a:ext uri="{FF2B5EF4-FFF2-40B4-BE49-F238E27FC236}">
                <a16:creationId xmlns:a16="http://schemas.microsoft.com/office/drawing/2014/main" id="{4B3638B3-1002-E847-9D0F-C111975192A2}"/>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We will use decision trees as an example to cover many of the basic operations and issues involved in training and testing classifiers.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277F80F1-4B76-4945-869D-0D3AECC9F91C}"/>
              </a:ext>
            </a:extLst>
          </p:cNvPr>
          <p:cNvSpPr>
            <a:spLocks noGrp="1" noRot="1" noChangeAspect="1" noChangeArrowheads="1" noTextEdit="1"/>
          </p:cNvSpPr>
          <p:nvPr>
            <p:ph type="sldImg"/>
          </p:nvPr>
        </p:nvSpPr>
        <p:spPr>
          <a:ln/>
        </p:spPr>
      </p:sp>
      <p:sp>
        <p:nvSpPr>
          <p:cNvPr id="48130" name="Notes Placeholder 2">
            <a:extLst>
              <a:ext uri="{FF2B5EF4-FFF2-40B4-BE49-F238E27FC236}">
                <a16:creationId xmlns:a16="http://schemas.microsoft.com/office/drawing/2014/main" id="{3F364092-D796-CC43-92C7-7EAAE2C65974}"/>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3260685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41D7C202-4502-9548-A988-8C79FE103996}"/>
              </a:ext>
            </a:extLst>
          </p:cNvPr>
          <p:cNvSpPr>
            <a:spLocks noGrp="1" noRot="1" noChangeAspect="1" noChangeArrowheads="1" noTextEdit="1"/>
          </p:cNvSpPr>
          <p:nvPr>
            <p:ph type="sldImg"/>
          </p:nvPr>
        </p:nvSpPr>
        <p:spPr>
          <a:ln/>
        </p:spPr>
      </p:sp>
      <p:sp>
        <p:nvSpPr>
          <p:cNvPr id="34818" name="Notes Placeholder 2">
            <a:extLst>
              <a:ext uri="{FF2B5EF4-FFF2-40B4-BE49-F238E27FC236}">
                <a16:creationId xmlns:a16="http://schemas.microsoft.com/office/drawing/2014/main" id="{1C732A19-C60B-2D4A-9252-89E94C76B5C3}"/>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Metrics for classifier performance can be used on any labeled partition of the data: training, validation, or test.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6DA785F6-32B6-8E4D-8D91-9CCD65CEED65}"/>
              </a:ext>
            </a:extLst>
          </p:cNvPr>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27" name="Rectangle 3">
            <a:extLst>
              <a:ext uri="{FF2B5EF4-FFF2-40B4-BE49-F238E27FC236}">
                <a16:creationId xmlns:a16="http://schemas.microsoft.com/office/drawing/2014/main" id="{15440E10-4886-9F46-B6E9-B587DA0FD46E}"/>
              </a:ext>
            </a:extLst>
          </p:cNvPr>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2400">
                <a:solidFill>
                  <a:schemeClr val="tx1"/>
                </a:solidFill>
                <a:latin typeface="Times New Roman" panose="02020603050405020304" pitchFamily="18" charset="0"/>
              </a:defRPr>
            </a:lvl1pPr>
            <a:lvl2pPr marL="465138" defTabSz="931863">
              <a:defRPr sz="2400">
                <a:solidFill>
                  <a:schemeClr val="tx1"/>
                </a:solidFill>
                <a:latin typeface="Times New Roman" panose="02020603050405020304" pitchFamily="18" charset="0"/>
              </a:defRPr>
            </a:lvl2pPr>
            <a:lvl3pPr marL="931863" defTabSz="931863">
              <a:defRPr sz="2400">
                <a:solidFill>
                  <a:schemeClr val="tx1"/>
                </a:solidFill>
                <a:latin typeface="Times New Roman" panose="02020603050405020304" pitchFamily="18" charset="0"/>
              </a:defRPr>
            </a:lvl3pPr>
            <a:lvl4pPr marL="1397000" defTabSz="931863">
              <a:defRPr sz="2400">
                <a:solidFill>
                  <a:schemeClr val="tx1"/>
                </a:solidFill>
                <a:latin typeface="Times New Roman" panose="02020603050405020304" pitchFamily="18" charset="0"/>
              </a:defRPr>
            </a:lvl4pPr>
            <a:lvl5pPr marL="1863725" defTabSz="931863">
              <a:defRPr sz="2400">
                <a:solidFill>
                  <a:schemeClr val="tx1"/>
                </a:solidFill>
                <a:latin typeface="Times New Roman" panose="02020603050405020304" pitchFamily="18" charset="0"/>
              </a:defRPr>
            </a:lvl5pPr>
            <a:lvl6pPr marL="2320925" defTabSz="931863" eaLnBrk="0" fontAlgn="base" hangingPunct="0">
              <a:spcBef>
                <a:spcPct val="0"/>
              </a:spcBef>
              <a:spcAft>
                <a:spcPct val="0"/>
              </a:spcAft>
              <a:defRPr sz="2400">
                <a:solidFill>
                  <a:schemeClr val="tx1"/>
                </a:solidFill>
                <a:latin typeface="Times New Roman" panose="02020603050405020304" pitchFamily="18" charset="0"/>
              </a:defRPr>
            </a:lvl6pPr>
            <a:lvl7pPr marL="2778125" defTabSz="931863" eaLnBrk="0" fontAlgn="base" hangingPunct="0">
              <a:spcBef>
                <a:spcPct val="0"/>
              </a:spcBef>
              <a:spcAft>
                <a:spcPct val="0"/>
              </a:spcAft>
              <a:defRPr sz="2400">
                <a:solidFill>
                  <a:schemeClr val="tx1"/>
                </a:solidFill>
                <a:latin typeface="Times New Roman" panose="02020603050405020304" pitchFamily="18" charset="0"/>
              </a:defRPr>
            </a:lvl7pPr>
            <a:lvl8pPr marL="3235325" defTabSz="931863" eaLnBrk="0" fontAlgn="base" hangingPunct="0">
              <a:spcBef>
                <a:spcPct val="0"/>
              </a:spcBef>
              <a:spcAft>
                <a:spcPct val="0"/>
              </a:spcAft>
              <a:defRPr sz="2400">
                <a:solidFill>
                  <a:schemeClr val="tx1"/>
                </a:solidFill>
                <a:latin typeface="Times New Roman" panose="02020603050405020304" pitchFamily="18" charset="0"/>
              </a:defRPr>
            </a:lvl8pPr>
            <a:lvl9pPr marL="3692525"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000" i="1"/>
              <a:t>24</a:t>
            </a:r>
          </a:p>
        </p:txBody>
      </p:sp>
      <p:sp>
        <p:nvSpPr>
          <p:cNvPr id="52228" name="Rectangle 4">
            <a:extLst>
              <a:ext uri="{FF2B5EF4-FFF2-40B4-BE49-F238E27FC236}">
                <a16:creationId xmlns:a16="http://schemas.microsoft.com/office/drawing/2014/main" id="{4A046163-BDD6-214A-89B3-BB779DAC80B9}"/>
              </a:ext>
            </a:extLst>
          </p:cNvPr>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29" name="Rectangle 5">
            <a:extLst>
              <a:ext uri="{FF2B5EF4-FFF2-40B4-BE49-F238E27FC236}">
                <a16:creationId xmlns:a16="http://schemas.microsoft.com/office/drawing/2014/main" id="{06FE5FCB-0EB7-7E40-822A-28388CC3E423}"/>
              </a:ext>
            </a:extLst>
          </p:cNvPr>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30" name="Rectangle 6">
            <a:extLst>
              <a:ext uri="{FF2B5EF4-FFF2-40B4-BE49-F238E27FC236}">
                <a16:creationId xmlns:a16="http://schemas.microsoft.com/office/drawing/2014/main" id="{76EA6D0A-BCA4-CC4A-B2D1-BC24D5080A39}"/>
              </a:ext>
            </a:extLst>
          </p:cNvPr>
          <p:cNvSpPr>
            <a:spLocks noGrp="1" noChangeArrowheads="1"/>
          </p:cNvSpPr>
          <p:nvPr>
            <p:ph type="body" idx="1"/>
          </p:nvPr>
        </p:nvSpPr>
        <p:spPr>
          <a:noFill/>
          <a:ln/>
        </p:spPr>
        <p:txBody>
          <a:bodyPr/>
          <a:lstStyle/>
          <a:p>
            <a:r>
              <a:rPr lang="en-US" altLang="en-US"/>
              <a:t>This teleology is based on the number of explanatory variables &amp; nature of relationship between X &amp; Y.</a:t>
            </a:r>
          </a:p>
        </p:txBody>
      </p:sp>
      <p:sp>
        <p:nvSpPr>
          <p:cNvPr id="52231" name="Rectangle 7">
            <a:extLst>
              <a:ext uri="{FF2B5EF4-FFF2-40B4-BE49-F238E27FC236}">
                <a16:creationId xmlns:a16="http://schemas.microsoft.com/office/drawing/2014/main" id="{32B480C6-DD46-604C-9BAD-CB5A8E9ECD1E}"/>
              </a:ext>
            </a:extLst>
          </p:cNvPr>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078929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45</a:t>
            </a:fld>
            <a:endParaRPr lang="en-US" dirty="0"/>
          </a:p>
        </p:txBody>
      </p:sp>
    </p:spTree>
    <p:extLst>
      <p:ext uri="{BB962C8B-B14F-4D97-AF65-F5344CB8AC3E}">
        <p14:creationId xmlns:p14="http://schemas.microsoft.com/office/powerpoint/2010/main" val="2488064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47</a:t>
            </a:fld>
            <a:endParaRPr lang="en-US" dirty="0"/>
          </a:p>
        </p:txBody>
      </p:sp>
    </p:spTree>
    <p:extLst>
      <p:ext uri="{BB962C8B-B14F-4D97-AF65-F5344CB8AC3E}">
        <p14:creationId xmlns:p14="http://schemas.microsoft.com/office/powerpoint/2010/main" val="2507041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7E51EB-D2FD-F34A-A7C8-73F3C361405F}"/>
              </a:ext>
            </a:extLst>
          </p:cNvPr>
          <p:cNvSpPr/>
          <p:nvPr/>
        </p:nvSpPr>
        <p:spPr>
          <a:xfrm>
            <a:off x="828751" y="1346947"/>
            <a:ext cx="9200693"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620"/>
          </a:p>
        </p:txBody>
      </p:sp>
      <p:sp>
        <p:nvSpPr>
          <p:cNvPr id="5" name="Rectangle 4">
            <a:extLst>
              <a:ext uri="{FF2B5EF4-FFF2-40B4-BE49-F238E27FC236}">
                <a16:creationId xmlns:a16="http://schemas.microsoft.com/office/drawing/2014/main" id="{0A99FD7A-92E9-8945-BE56-2FEE6840B47E}"/>
              </a:ext>
            </a:extLst>
          </p:cNvPr>
          <p:cNvSpPr/>
          <p:nvPr/>
        </p:nvSpPr>
        <p:spPr>
          <a:xfrm>
            <a:off x="828751" y="4299697"/>
            <a:ext cx="9200693"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620"/>
          </a:p>
        </p:txBody>
      </p:sp>
      <p:sp>
        <p:nvSpPr>
          <p:cNvPr id="6" name="Rectangle 5">
            <a:extLst>
              <a:ext uri="{FF2B5EF4-FFF2-40B4-BE49-F238E27FC236}">
                <a16:creationId xmlns:a16="http://schemas.microsoft.com/office/drawing/2014/main" id="{EB221839-D08A-604C-B971-1C38EAD4DB59}"/>
              </a:ext>
            </a:extLst>
          </p:cNvPr>
          <p:cNvSpPr/>
          <p:nvPr/>
        </p:nvSpPr>
        <p:spPr>
          <a:xfrm>
            <a:off x="828751" y="1484779"/>
            <a:ext cx="9200693" cy="2743200"/>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620"/>
          </a:p>
        </p:txBody>
      </p:sp>
      <p:grpSp>
        <p:nvGrpSpPr>
          <p:cNvPr id="7" name="Group 12">
            <a:extLst>
              <a:ext uri="{FF2B5EF4-FFF2-40B4-BE49-F238E27FC236}">
                <a16:creationId xmlns:a16="http://schemas.microsoft.com/office/drawing/2014/main" id="{56EF474C-AB65-6B49-84D9-2FC2891568AC}"/>
              </a:ext>
            </a:extLst>
          </p:cNvPr>
          <p:cNvGrpSpPr>
            <a:grpSpLocks/>
          </p:cNvGrpSpPr>
          <p:nvPr/>
        </p:nvGrpSpPr>
        <p:grpSpPr bwMode="auto">
          <a:xfrm>
            <a:off x="8683625" y="4068763"/>
            <a:ext cx="973138" cy="1081087"/>
            <a:chOff x="9685338" y="4460675"/>
            <a:chExt cx="1080904" cy="1080902"/>
          </a:xfrm>
        </p:grpSpPr>
        <p:sp>
          <p:nvSpPr>
            <p:cNvPr id="8" name="Oval 7">
              <a:extLst>
                <a:ext uri="{FF2B5EF4-FFF2-40B4-BE49-F238E27FC236}">
                  <a16:creationId xmlns:a16="http://schemas.microsoft.com/office/drawing/2014/main" id="{B9A7655A-D898-904E-B4B9-3F7A2212766A}"/>
                </a:ext>
              </a:extLst>
            </p:cNvPr>
            <p:cNvSpPr/>
            <p:nvPr/>
          </p:nvSpPr>
          <p:spPr>
            <a:xfrm>
              <a:off x="9685338" y="4460675"/>
              <a:ext cx="1080904" cy="1080902"/>
            </a:xfrm>
            <a:prstGeom prst="ellipse">
              <a:avLst/>
            </a:prstGeom>
            <a:blipFill dpi="0" rotWithShape="1">
              <a:blip r:embed="rId3">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anchor="ctr"/>
            <a:lstStyle/>
            <a:p>
              <a:pPr algn="ctr" defTabSz="822960" eaLnBrk="1" fontAlgn="auto" hangingPunct="1">
                <a:spcBef>
                  <a:spcPts val="0"/>
                </a:spcBef>
                <a:spcAft>
                  <a:spcPts val="0"/>
                </a:spcAft>
                <a:defRPr/>
              </a:pPr>
              <a:endParaRPr lang="en-US" kern="0" dirty="0">
                <a:solidFill>
                  <a:prstClr val="white"/>
                </a:solidFill>
                <a:latin typeface="Rockwell Extra Bold" pitchFamily="18" charset="0"/>
              </a:endParaRPr>
            </a:p>
          </p:txBody>
        </p:sp>
        <p:sp>
          <p:nvSpPr>
            <p:cNvPr id="9" name="Oval 8">
              <a:extLst>
                <a:ext uri="{FF2B5EF4-FFF2-40B4-BE49-F238E27FC236}">
                  <a16:creationId xmlns:a16="http://schemas.microsoft.com/office/drawing/2014/main" id="{5D07E099-A483-F84E-AC10-F8350FD70354}"/>
                </a:ext>
              </a:extLst>
            </p:cNvPr>
            <p:cNvSpPr/>
            <p:nvPr/>
          </p:nvSpPr>
          <p:spPr>
            <a:xfrm>
              <a:off x="9792900" y="4568607"/>
              <a:ext cx="865780" cy="865039"/>
            </a:xfrm>
            <a:prstGeom prst="ellipse">
              <a:avLst/>
            </a:prstGeom>
            <a:noFill/>
            <a:ln w="25400" cap="flat" cmpd="sng" algn="ctr">
              <a:solidFill>
                <a:sysClr val="window" lastClr="FFFFFF"/>
              </a:solidFill>
              <a:prstDash val="solid"/>
            </a:ln>
            <a:effectLst/>
          </p:spPr>
          <p:txBody>
            <a:bodyPr anchor="ctr"/>
            <a:lstStyle/>
            <a:p>
              <a:pPr algn="ctr" defTabSz="822960" eaLnBrk="1" fontAlgn="auto" hangingPunct="1">
                <a:spcBef>
                  <a:spcPts val="0"/>
                </a:spcBef>
                <a:spcAft>
                  <a:spcPts val="0"/>
                </a:spcAft>
                <a:defRPr/>
              </a:pPr>
              <a:endParaRPr lang="en-US" sz="1620" kern="0" dirty="0">
                <a:solidFill>
                  <a:prstClr val="white"/>
                </a:solidFill>
                <a:latin typeface="Calibri"/>
              </a:endParaRPr>
            </a:p>
          </p:txBody>
        </p:sp>
      </p:grpSp>
      <p:sp>
        <p:nvSpPr>
          <p:cNvPr id="2" name="Title 1"/>
          <p:cNvSpPr>
            <a:spLocks noGrp="1"/>
          </p:cNvSpPr>
          <p:nvPr>
            <p:ph type="ctrTitle"/>
          </p:nvPr>
        </p:nvSpPr>
        <p:spPr>
          <a:xfrm>
            <a:off x="946404" y="1432223"/>
            <a:ext cx="8970264" cy="3035808"/>
          </a:xfrm>
        </p:spPr>
        <p:txBody>
          <a:bodyPr>
            <a:noAutofit/>
          </a:bodyPr>
          <a:lstStyle>
            <a:lvl1pPr algn="l">
              <a:lnSpc>
                <a:spcPct val="80000"/>
              </a:lnSpc>
              <a:defRPr sz="8640" cap="all" baseline="0">
                <a:blipFill dpi="0" rotWithShape="1">
                  <a:blip r:embed="rId3"/>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962863" y="4389120"/>
            <a:ext cx="7102145" cy="1069848"/>
          </a:xfrm>
        </p:spPr>
        <p:txBody>
          <a:bodyPr/>
          <a:lstStyle>
            <a:lvl1pPr marL="0" indent="0" algn="l">
              <a:buNone/>
              <a:defRPr sz="1980">
                <a:solidFill>
                  <a:schemeClr val="tx1"/>
                </a:solidFill>
              </a:defRPr>
            </a:lvl1pPr>
            <a:lvl2pPr marL="411480" indent="0" algn="ctr">
              <a:buNone/>
              <a:defRPr sz="2520"/>
            </a:lvl2pPr>
            <a:lvl3pPr marL="822960" indent="0" algn="ctr">
              <a:buNone/>
              <a:defRPr sz="2160"/>
            </a:lvl3pPr>
            <a:lvl4pPr marL="1234440" indent="0" algn="ctr">
              <a:buNone/>
              <a:defRPr sz="1800"/>
            </a:lvl4pPr>
            <a:lvl5pPr marL="1645920" indent="0" algn="ctr">
              <a:buNone/>
              <a:defRPr sz="1800"/>
            </a:lvl5pPr>
            <a:lvl6pPr marL="2057400" indent="0" algn="ctr">
              <a:buNone/>
              <a:defRPr sz="1800"/>
            </a:lvl6pPr>
            <a:lvl7pPr marL="2468880" indent="0" algn="ctr">
              <a:buNone/>
              <a:defRPr sz="1800"/>
            </a:lvl7pPr>
            <a:lvl8pPr marL="2880360" indent="0" algn="ctr">
              <a:buNone/>
              <a:defRPr sz="1800"/>
            </a:lvl8pPr>
            <a:lvl9pPr marL="3291840" indent="0" algn="ctr">
              <a:buNone/>
              <a:defRPr sz="1800"/>
            </a:lvl9pPr>
          </a:lstStyle>
          <a:p>
            <a:r>
              <a:rPr lang="en-US"/>
              <a:t>Click to edit Master subtitle style</a:t>
            </a:r>
            <a:endParaRPr lang="en-US" dirty="0"/>
          </a:p>
        </p:txBody>
      </p:sp>
      <p:sp>
        <p:nvSpPr>
          <p:cNvPr id="10" name="Date Placeholder 3">
            <a:extLst>
              <a:ext uri="{FF2B5EF4-FFF2-40B4-BE49-F238E27FC236}">
                <a16:creationId xmlns:a16="http://schemas.microsoft.com/office/drawing/2014/main" id="{023C61AE-C3DA-994F-9A8C-ABE7F657D6EB}"/>
              </a:ext>
            </a:extLst>
          </p:cNvPr>
          <p:cNvSpPr>
            <a:spLocks noGrp="1"/>
          </p:cNvSpPr>
          <p:nvPr>
            <p:ph type="dt" sz="half" idx="10"/>
          </p:nvPr>
        </p:nvSpPr>
        <p:spPr/>
        <p:txBody>
          <a:bodyPr/>
          <a:lstStyle>
            <a:lvl1pPr>
              <a:defRPr/>
            </a:lvl1pPr>
          </a:lstStyle>
          <a:p>
            <a:pPr>
              <a:defRPr/>
            </a:pPr>
            <a:r>
              <a:rPr lang="en-US"/>
              <a:t>First Semester 2021-2022</a:t>
            </a:r>
            <a:endParaRPr lang="en-US" dirty="0"/>
          </a:p>
        </p:txBody>
      </p:sp>
      <p:sp>
        <p:nvSpPr>
          <p:cNvPr id="11" name="Footer Placeholder 4">
            <a:extLst>
              <a:ext uri="{FF2B5EF4-FFF2-40B4-BE49-F238E27FC236}">
                <a16:creationId xmlns:a16="http://schemas.microsoft.com/office/drawing/2014/main" id="{2DAD99A6-2DC7-E04E-B2E5-1D0F1C558D41}"/>
              </a:ext>
            </a:extLst>
          </p:cNvPr>
          <p:cNvSpPr>
            <a:spLocks noGrp="1"/>
          </p:cNvSpPr>
          <p:nvPr>
            <p:ph type="ftr" sz="quarter" idx="11"/>
          </p:nvPr>
        </p:nvSpPr>
        <p:spPr/>
        <p:txBody>
          <a:bodyPr/>
          <a:lstStyle>
            <a:lvl1pPr>
              <a:defRPr/>
            </a:lvl1pPr>
          </a:lstStyle>
          <a:p>
            <a:pPr>
              <a:defRPr/>
            </a:pPr>
            <a:r>
              <a:rPr lang="en-US"/>
              <a:t>Dr. Malak Abdullah</a:t>
            </a:r>
          </a:p>
        </p:txBody>
      </p:sp>
      <p:sp>
        <p:nvSpPr>
          <p:cNvPr id="12" name="Slide Number Placeholder 5">
            <a:extLst>
              <a:ext uri="{FF2B5EF4-FFF2-40B4-BE49-F238E27FC236}">
                <a16:creationId xmlns:a16="http://schemas.microsoft.com/office/drawing/2014/main" id="{BC76702C-A0F8-A847-A080-609DB4D74EE6}"/>
              </a:ext>
            </a:extLst>
          </p:cNvPr>
          <p:cNvSpPr>
            <a:spLocks noGrp="1"/>
          </p:cNvSpPr>
          <p:nvPr>
            <p:ph type="sldNum" sz="quarter" idx="12"/>
          </p:nvPr>
        </p:nvSpPr>
        <p:spPr>
          <a:xfrm>
            <a:off x="8632825" y="4289425"/>
            <a:ext cx="1074738" cy="639763"/>
          </a:xfrm>
        </p:spPr>
        <p:txBody>
          <a:bodyPr/>
          <a:lstStyle>
            <a:lvl1pPr>
              <a:defRPr sz="2520" smtClean="0"/>
            </a:lvl1pPr>
          </a:lstStyle>
          <a:p>
            <a:pPr>
              <a:defRPr/>
            </a:pPr>
            <a:fld id="{366B528B-ABCC-1646-9CCF-1037D7516E33}" type="slidenum">
              <a:rPr lang="en-US"/>
              <a:pPr>
                <a:defRPr/>
              </a:pPr>
              <a:t>‹#›</a:t>
            </a:fld>
            <a:endParaRPr lang="en-US" dirty="0"/>
          </a:p>
        </p:txBody>
      </p:sp>
    </p:spTree>
    <p:extLst>
      <p:ext uri="{BB962C8B-B14F-4D97-AF65-F5344CB8AC3E}">
        <p14:creationId xmlns:p14="http://schemas.microsoft.com/office/powerpoint/2010/main" val="3316262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0A9BDB-BEE0-4541-9726-237027790B9F}"/>
              </a:ext>
            </a:extLst>
          </p:cNvPr>
          <p:cNvSpPr>
            <a:spLocks noGrp="1"/>
          </p:cNvSpPr>
          <p:nvPr>
            <p:ph type="dt" sz="half" idx="10"/>
          </p:nvPr>
        </p:nvSpPr>
        <p:spPr/>
        <p:txBody>
          <a:bodyPr/>
          <a:lstStyle>
            <a:lvl1pPr>
              <a:defRPr/>
            </a:lvl1p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435E763A-EBF0-3049-A2E8-84F2BB2A2EED}"/>
              </a:ext>
            </a:extLst>
          </p:cNvPr>
          <p:cNvSpPr>
            <a:spLocks noGrp="1"/>
          </p:cNvSpPr>
          <p:nvPr>
            <p:ph type="ftr" sz="quarter" idx="11"/>
          </p:nvPr>
        </p:nvSpPr>
        <p:spPr/>
        <p:txBody>
          <a:bodyPr/>
          <a:lstStyle>
            <a:lvl1pPr>
              <a:defRPr/>
            </a:lvl1pPr>
          </a:lstStyle>
          <a:p>
            <a:pPr>
              <a:defRPr/>
            </a:pPr>
            <a:r>
              <a:rPr lang="en-US"/>
              <a:t>Dr. Malak Abdullah</a:t>
            </a:r>
          </a:p>
        </p:txBody>
      </p:sp>
      <p:sp>
        <p:nvSpPr>
          <p:cNvPr id="6" name="Slide Number Placeholder 5">
            <a:extLst>
              <a:ext uri="{FF2B5EF4-FFF2-40B4-BE49-F238E27FC236}">
                <a16:creationId xmlns:a16="http://schemas.microsoft.com/office/drawing/2014/main" id="{9183B8D5-9FD2-B543-9B73-5046D022D50A}"/>
              </a:ext>
            </a:extLst>
          </p:cNvPr>
          <p:cNvSpPr>
            <a:spLocks noGrp="1"/>
          </p:cNvSpPr>
          <p:nvPr>
            <p:ph type="sldNum" sz="quarter" idx="12"/>
          </p:nvPr>
        </p:nvSpPr>
        <p:spPr/>
        <p:txBody>
          <a:bodyPr/>
          <a:lstStyle>
            <a:lvl1pPr>
              <a:defRPr/>
            </a:lvl1pPr>
          </a:lstStyle>
          <a:p>
            <a:pPr>
              <a:defRPr/>
            </a:pPr>
            <a:fld id="{B7F34D07-942E-6B47-A260-58BC92542C56}" type="slidenum">
              <a:rPr lang="en-US"/>
              <a:pPr>
                <a:defRPr/>
              </a:pPr>
              <a:t>‹#›</a:t>
            </a:fld>
            <a:endParaRPr lang="en-US" dirty="0"/>
          </a:p>
        </p:txBody>
      </p:sp>
    </p:spTree>
    <p:extLst>
      <p:ext uri="{BB962C8B-B14F-4D97-AF65-F5344CB8AC3E}">
        <p14:creationId xmlns:p14="http://schemas.microsoft.com/office/powerpoint/2010/main" val="2330503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52410" y="533400"/>
            <a:ext cx="229743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60120" y="533400"/>
            <a:ext cx="675513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3543654-16D0-CD4C-9073-9E74F7F9D787}"/>
              </a:ext>
            </a:extLst>
          </p:cNvPr>
          <p:cNvSpPr>
            <a:spLocks noGrp="1"/>
          </p:cNvSpPr>
          <p:nvPr>
            <p:ph type="dt" sz="half" idx="10"/>
          </p:nvPr>
        </p:nvSpPr>
        <p:spPr/>
        <p:txBody>
          <a:bodyPr/>
          <a:lstStyle>
            <a:lvl1pPr>
              <a:defRPr/>
            </a:lvl1p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BC97D18F-2DFB-9A4D-ACC1-4131F55C0C6F}"/>
              </a:ext>
            </a:extLst>
          </p:cNvPr>
          <p:cNvSpPr>
            <a:spLocks noGrp="1"/>
          </p:cNvSpPr>
          <p:nvPr>
            <p:ph type="ftr" sz="quarter" idx="11"/>
          </p:nvPr>
        </p:nvSpPr>
        <p:spPr/>
        <p:txBody>
          <a:bodyPr/>
          <a:lstStyle>
            <a:lvl1pPr>
              <a:defRPr/>
            </a:lvl1pPr>
          </a:lstStyle>
          <a:p>
            <a:pPr>
              <a:defRPr/>
            </a:pPr>
            <a:r>
              <a:rPr lang="en-US"/>
              <a:t>Dr. Malak Abdullah</a:t>
            </a:r>
          </a:p>
        </p:txBody>
      </p:sp>
      <p:sp>
        <p:nvSpPr>
          <p:cNvPr id="6" name="Slide Number Placeholder 5">
            <a:extLst>
              <a:ext uri="{FF2B5EF4-FFF2-40B4-BE49-F238E27FC236}">
                <a16:creationId xmlns:a16="http://schemas.microsoft.com/office/drawing/2014/main" id="{A5D39013-C00A-AD4D-8755-AAC8D46D7BE6}"/>
              </a:ext>
            </a:extLst>
          </p:cNvPr>
          <p:cNvSpPr>
            <a:spLocks noGrp="1"/>
          </p:cNvSpPr>
          <p:nvPr>
            <p:ph type="sldNum" sz="quarter" idx="12"/>
          </p:nvPr>
        </p:nvSpPr>
        <p:spPr/>
        <p:txBody>
          <a:bodyPr/>
          <a:lstStyle>
            <a:lvl1pPr>
              <a:defRPr/>
            </a:lvl1pPr>
          </a:lstStyle>
          <a:p>
            <a:pPr>
              <a:defRPr/>
            </a:pPr>
            <a:fld id="{7814F5C1-DA2D-5B41-AB5D-6ECAD62F2168}" type="slidenum">
              <a:rPr lang="en-US"/>
              <a:pPr>
                <a:defRPr/>
              </a:pPr>
              <a:t>‹#›</a:t>
            </a:fld>
            <a:endParaRPr lang="en-US" dirty="0"/>
          </a:p>
        </p:txBody>
      </p:sp>
    </p:spTree>
    <p:extLst>
      <p:ext uri="{BB962C8B-B14F-4D97-AF65-F5344CB8AC3E}">
        <p14:creationId xmlns:p14="http://schemas.microsoft.com/office/powerpoint/2010/main" val="2224659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9982200" cy="5181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575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0868EC2-CEB8-9E40-8A55-4B5E953EA45D}"/>
              </a:ext>
            </a:extLst>
          </p:cNvPr>
          <p:cNvSpPr>
            <a:spLocks noGrp="1"/>
          </p:cNvSpPr>
          <p:nvPr>
            <p:ph type="dt" sz="half" idx="10"/>
          </p:nvPr>
        </p:nvSpPr>
        <p:spPr/>
        <p:txBody>
          <a:bodyPr/>
          <a:lstStyle>
            <a:lvl1pPr>
              <a:defRPr/>
            </a:lvl1p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489A3BE7-C8C9-6C47-99C0-F0FE8D570EE0}"/>
              </a:ext>
            </a:extLst>
          </p:cNvPr>
          <p:cNvSpPr>
            <a:spLocks noGrp="1"/>
          </p:cNvSpPr>
          <p:nvPr>
            <p:ph type="ftr" sz="quarter" idx="11"/>
          </p:nvPr>
        </p:nvSpPr>
        <p:spPr/>
        <p:txBody>
          <a:bodyPr/>
          <a:lstStyle>
            <a:lvl1pPr>
              <a:defRPr/>
            </a:lvl1pPr>
          </a:lstStyle>
          <a:p>
            <a:pPr>
              <a:defRPr/>
            </a:pPr>
            <a:r>
              <a:rPr lang="en-US"/>
              <a:t>Dr. Malak Abdullah</a:t>
            </a:r>
          </a:p>
        </p:txBody>
      </p:sp>
      <p:sp>
        <p:nvSpPr>
          <p:cNvPr id="6" name="Slide Number Placeholder 5">
            <a:extLst>
              <a:ext uri="{FF2B5EF4-FFF2-40B4-BE49-F238E27FC236}">
                <a16:creationId xmlns:a16="http://schemas.microsoft.com/office/drawing/2014/main" id="{8EAA7E00-078C-2846-B2B9-79AC6604A989}"/>
              </a:ext>
            </a:extLst>
          </p:cNvPr>
          <p:cNvSpPr>
            <a:spLocks noGrp="1"/>
          </p:cNvSpPr>
          <p:nvPr>
            <p:ph type="sldNum" sz="quarter" idx="12"/>
          </p:nvPr>
        </p:nvSpPr>
        <p:spPr/>
        <p:txBody>
          <a:bodyPr/>
          <a:lstStyle>
            <a:lvl1pPr>
              <a:defRPr/>
            </a:lvl1pPr>
          </a:lstStyle>
          <a:p>
            <a:pPr>
              <a:defRPr/>
            </a:pPr>
            <a:fld id="{B191CDCB-0F1F-E043-B400-564D50084985}" type="slidenum">
              <a:rPr lang="en-US"/>
              <a:pPr>
                <a:defRPr/>
              </a:pPr>
              <a:t>‹#›</a:t>
            </a:fld>
            <a:endParaRPr lang="en-US" dirty="0"/>
          </a:p>
        </p:txBody>
      </p:sp>
    </p:spTree>
    <p:extLst>
      <p:ext uri="{BB962C8B-B14F-4D97-AF65-F5344CB8AC3E}">
        <p14:creationId xmlns:p14="http://schemas.microsoft.com/office/powerpoint/2010/main" val="4266411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0BF84F-89C1-8742-8C79-8BF2AEF68411}"/>
              </a:ext>
            </a:extLst>
          </p:cNvPr>
          <p:cNvSpPr/>
          <p:nvPr/>
        </p:nvSpPr>
        <p:spPr>
          <a:xfrm>
            <a:off x="0" y="4917989"/>
            <a:ext cx="10972800" cy="1940010"/>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620"/>
          </a:p>
        </p:txBody>
      </p:sp>
      <p:grpSp>
        <p:nvGrpSpPr>
          <p:cNvPr id="5" name="Group 10">
            <a:extLst>
              <a:ext uri="{FF2B5EF4-FFF2-40B4-BE49-F238E27FC236}">
                <a16:creationId xmlns:a16="http://schemas.microsoft.com/office/drawing/2014/main" id="{64F71A28-25E6-A344-909B-E1485C51DC92}"/>
              </a:ext>
            </a:extLst>
          </p:cNvPr>
          <p:cNvGrpSpPr>
            <a:grpSpLocks/>
          </p:cNvGrpSpPr>
          <p:nvPr/>
        </p:nvGrpSpPr>
        <p:grpSpPr bwMode="auto">
          <a:xfrm>
            <a:off x="808038" y="2325688"/>
            <a:ext cx="973137" cy="1081087"/>
            <a:chOff x="9685338" y="4460675"/>
            <a:chExt cx="1080904" cy="1080902"/>
          </a:xfrm>
        </p:grpSpPr>
        <p:sp>
          <p:nvSpPr>
            <p:cNvPr id="6" name="Oval 5">
              <a:extLst>
                <a:ext uri="{FF2B5EF4-FFF2-40B4-BE49-F238E27FC236}">
                  <a16:creationId xmlns:a16="http://schemas.microsoft.com/office/drawing/2014/main" id="{E1DF054A-AAA8-EC42-9CE4-31E6B58DD400}"/>
                </a:ext>
              </a:extLst>
            </p:cNvPr>
            <p:cNvSpPr/>
            <p:nvPr/>
          </p:nvSpPr>
          <p:spPr>
            <a:xfrm>
              <a:off x="9685338" y="4460675"/>
              <a:ext cx="1080904" cy="1080902"/>
            </a:xfrm>
            <a:prstGeom prst="ellipse">
              <a:avLst/>
            </a:prstGeom>
            <a:blipFill dpi="0" rotWithShape="1">
              <a:blip r:embed="rId3">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anchor="ctr"/>
            <a:lstStyle/>
            <a:p>
              <a:pPr algn="ctr" defTabSz="822960" eaLnBrk="1" fontAlgn="auto" hangingPunct="1">
                <a:spcBef>
                  <a:spcPts val="0"/>
                </a:spcBef>
                <a:spcAft>
                  <a:spcPts val="0"/>
                </a:spcAft>
                <a:defRPr/>
              </a:pPr>
              <a:endParaRPr lang="en-US" kern="0" dirty="0">
                <a:solidFill>
                  <a:prstClr val="white"/>
                </a:solidFill>
                <a:latin typeface="Rockwell Extra Bold" pitchFamily="18" charset="0"/>
              </a:endParaRPr>
            </a:p>
          </p:txBody>
        </p:sp>
        <p:sp>
          <p:nvSpPr>
            <p:cNvPr id="7" name="Oval 6">
              <a:extLst>
                <a:ext uri="{FF2B5EF4-FFF2-40B4-BE49-F238E27FC236}">
                  <a16:creationId xmlns:a16="http://schemas.microsoft.com/office/drawing/2014/main" id="{3788FA8F-179D-9B41-9ABD-B29E3C1DD33C}"/>
                </a:ext>
              </a:extLst>
            </p:cNvPr>
            <p:cNvSpPr/>
            <p:nvPr/>
          </p:nvSpPr>
          <p:spPr>
            <a:xfrm>
              <a:off x="9792899" y="4568607"/>
              <a:ext cx="865782" cy="865039"/>
            </a:xfrm>
            <a:prstGeom prst="ellipse">
              <a:avLst/>
            </a:prstGeom>
            <a:noFill/>
            <a:ln w="25400" cap="flat" cmpd="sng" algn="ctr">
              <a:solidFill>
                <a:sysClr val="window" lastClr="FFFFFF"/>
              </a:solidFill>
              <a:prstDash val="solid"/>
            </a:ln>
            <a:effectLst/>
          </p:spPr>
          <p:txBody>
            <a:bodyPr anchor="ctr"/>
            <a:lstStyle/>
            <a:p>
              <a:pPr algn="ctr" defTabSz="822960" eaLnBrk="1" fontAlgn="auto" hangingPunct="1">
                <a:spcBef>
                  <a:spcPts val="0"/>
                </a:spcBef>
                <a:spcAft>
                  <a:spcPts val="0"/>
                </a:spcAft>
                <a:defRPr/>
              </a:pPr>
              <a:endParaRPr lang="en-US" sz="1620" kern="0" dirty="0">
                <a:solidFill>
                  <a:prstClr val="white"/>
                </a:solidFill>
                <a:latin typeface="Calibri"/>
              </a:endParaRPr>
            </a:p>
          </p:txBody>
        </p:sp>
      </p:grpSp>
      <p:sp>
        <p:nvSpPr>
          <p:cNvPr id="2" name="Title 1"/>
          <p:cNvSpPr>
            <a:spLocks noGrp="1"/>
          </p:cNvSpPr>
          <p:nvPr>
            <p:ph type="title"/>
          </p:nvPr>
        </p:nvSpPr>
        <p:spPr>
          <a:xfrm>
            <a:off x="1950415" y="1225296"/>
            <a:ext cx="8353044" cy="3520440"/>
          </a:xfrm>
        </p:spPr>
        <p:txBody>
          <a:bodyPr/>
          <a:lstStyle>
            <a:lvl1pPr>
              <a:lnSpc>
                <a:spcPct val="80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949197" y="5020056"/>
            <a:ext cx="8147304" cy="1066800"/>
          </a:xfrm>
        </p:spPr>
        <p:txBody>
          <a:bodyPr anchor="t"/>
          <a:lstStyle>
            <a:lvl1pPr marL="0" indent="0">
              <a:buNone/>
              <a:defRPr sz="1800">
                <a:solidFill>
                  <a:schemeClr val="tx1"/>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8" name="Date Placeholder 3">
            <a:extLst>
              <a:ext uri="{FF2B5EF4-FFF2-40B4-BE49-F238E27FC236}">
                <a16:creationId xmlns:a16="http://schemas.microsoft.com/office/drawing/2014/main" id="{874CB329-A209-9648-BB32-BE171973E395}"/>
              </a:ext>
            </a:extLst>
          </p:cNvPr>
          <p:cNvSpPr>
            <a:spLocks noGrp="1"/>
          </p:cNvSpPr>
          <p:nvPr>
            <p:ph type="dt" sz="half" idx="10"/>
          </p:nvPr>
        </p:nvSpPr>
        <p:spPr>
          <a:xfrm>
            <a:off x="7734300" y="6272213"/>
            <a:ext cx="2379663" cy="365125"/>
          </a:xfrm>
        </p:spPr>
        <p:txBody>
          <a:bodyPr/>
          <a:lstStyle>
            <a:lvl1pPr>
              <a:defRPr/>
            </a:lvl1pPr>
          </a:lstStyle>
          <a:p>
            <a:pPr>
              <a:defRPr/>
            </a:pPr>
            <a:r>
              <a:rPr lang="en-US"/>
              <a:t>First Semester 2021-2022</a:t>
            </a:r>
            <a:endParaRPr lang="en-US" dirty="0"/>
          </a:p>
        </p:txBody>
      </p:sp>
      <p:sp>
        <p:nvSpPr>
          <p:cNvPr id="9" name="Footer Placeholder 4">
            <a:extLst>
              <a:ext uri="{FF2B5EF4-FFF2-40B4-BE49-F238E27FC236}">
                <a16:creationId xmlns:a16="http://schemas.microsoft.com/office/drawing/2014/main" id="{1AEDB077-A0DF-DB4F-B168-4A14DDC6008D}"/>
              </a:ext>
            </a:extLst>
          </p:cNvPr>
          <p:cNvSpPr>
            <a:spLocks noGrp="1"/>
          </p:cNvSpPr>
          <p:nvPr>
            <p:ph type="ftr" sz="quarter" idx="11"/>
          </p:nvPr>
        </p:nvSpPr>
        <p:spPr>
          <a:xfrm>
            <a:off x="1963738" y="6272213"/>
            <a:ext cx="5695950" cy="365125"/>
          </a:xfrm>
        </p:spPr>
        <p:txBody>
          <a:bodyPr/>
          <a:lstStyle>
            <a:lvl1pPr>
              <a:defRPr/>
            </a:lvl1pPr>
          </a:lstStyle>
          <a:p>
            <a:pPr>
              <a:defRPr/>
            </a:pPr>
            <a:r>
              <a:rPr lang="en-US"/>
              <a:t>Dr. Malak Abdullah</a:t>
            </a:r>
          </a:p>
        </p:txBody>
      </p:sp>
      <p:sp>
        <p:nvSpPr>
          <p:cNvPr id="10" name="Slide Number Placeholder 5">
            <a:extLst>
              <a:ext uri="{FF2B5EF4-FFF2-40B4-BE49-F238E27FC236}">
                <a16:creationId xmlns:a16="http://schemas.microsoft.com/office/drawing/2014/main" id="{ED1FC64B-F442-9342-8A09-86185FC4072C}"/>
              </a:ext>
            </a:extLst>
          </p:cNvPr>
          <p:cNvSpPr>
            <a:spLocks noGrp="1"/>
          </p:cNvSpPr>
          <p:nvPr>
            <p:ph type="sldNum" sz="quarter" idx="12"/>
          </p:nvPr>
        </p:nvSpPr>
        <p:spPr>
          <a:xfrm>
            <a:off x="758825" y="2506663"/>
            <a:ext cx="1069975" cy="719137"/>
          </a:xfrm>
        </p:spPr>
        <p:txBody>
          <a:bodyPr/>
          <a:lstStyle>
            <a:lvl1pPr>
              <a:defRPr sz="2520" smtClean="0"/>
            </a:lvl1pPr>
          </a:lstStyle>
          <a:p>
            <a:pPr>
              <a:defRPr/>
            </a:pPr>
            <a:fld id="{0CD80E80-5B4E-D449-86BB-CB7F47EEE942}" type="slidenum">
              <a:rPr lang="en-US"/>
              <a:pPr>
                <a:defRPr/>
              </a:pPr>
              <a:t>‹#›</a:t>
            </a:fld>
            <a:endParaRPr lang="en-US" dirty="0"/>
          </a:p>
        </p:txBody>
      </p:sp>
    </p:spTree>
    <p:extLst>
      <p:ext uri="{BB962C8B-B14F-4D97-AF65-F5344CB8AC3E}">
        <p14:creationId xmlns:p14="http://schemas.microsoft.com/office/powerpoint/2010/main" val="1516183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62863" y="2194560"/>
            <a:ext cx="4279392" cy="3977640"/>
          </a:xfrm>
        </p:spPr>
        <p:txBody>
          <a:bodyPr/>
          <a:lstStyle>
            <a:lvl1pPr>
              <a:defRPr sz="1800"/>
            </a:lvl1pPr>
            <a:lvl2pPr>
              <a:defRPr sz="1620"/>
            </a:lvl2pPr>
            <a:lvl3pPr>
              <a:defRPr sz="1440"/>
            </a:lvl3pPr>
            <a:lvl4pPr>
              <a:defRPr sz="1440"/>
            </a:lvl4pPr>
            <a:lvl5pPr>
              <a:defRPr sz="1440"/>
            </a:lvl5pPr>
            <a:lvl6pPr>
              <a:defRPr sz="1620"/>
            </a:lvl6pPr>
            <a:lvl7pPr>
              <a:defRPr sz="1620"/>
            </a:lvl7pPr>
            <a:lvl8pPr>
              <a:defRPr sz="1620"/>
            </a:lvl8pPr>
            <a:lvl9pPr>
              <a:defRPr sz="16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27802" y="2194560"/>
            <a:ext cx="4279392" cy="3977640"/>
          </a:xfrm>
        </p:spPr>
        <p:txBody>
          <a:bodyPr/>
          <a:lstStyle>
            <a:lvl1pPr>
              <a:defRPr sz="1800"/>
            </a:lvl1pPr>
            <a:lvl2pPr>
              <a:defRPr sz="1620"/>
            </a:lvl2pPr>
            <a:lvl3pPr>
              <a:defRPr sz="1440"/>
            </a:lvl3pPr>
            <a:lvl4pPr>
              <a:defRPr sz="1440"/>
            </a:lvl4pPr>
            <a:lvl5pPr>
              <a:defRPr sz="1440"/>
            </a:lvl5pPr>
            <a:lvl6pPr>
              <a:defRPr sz="1620"/>
            </a:lvl6pPr>
            <a:lvl7pPr>
              <a:defRPr sz="1620"/>
            </a:lvl7pPr>
            <a:lvl8pPr>
              <a:defRPr sz="1620"/>
            </a:lvl8pPr>
            <a:lvl9pPr>
              <a:defRPr sz="16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DDBEC9D7-041C-9349-A054-50ACA3BDE6CB}"/>
              </a:ext>
            </a:extLst>
          </p:cNvPr>
          <p:cNvSpPr>
            <a:spLocks noGrp="1"/>
          </p:cNvSpPr>
          <p:nvPr>
            <p:ph type="dt" sz="half" idx="10"/>
          </p:nvPr>
        </p:nvSpPr>
        <p:spPr/>
        <p:txBody>
          <a:bodyPr/>
          <a:lstStyle>
            <a:lvl1pPr>
              <a:defRPr/>
            </a:lvl1pPr>
          </a:lstStyle>
          <a:p>
            <a:pPr>
              <a:defRPr/>
            </a:pPr>
            <a:r>
              <a:rPr lang="en-US"/>
              <a:t>First Semester 2021-2022</a:t>
            </a:r>
            <a:endParaRPr lang="en-US" dirty="0"/>
          </a:p>
        </p:txBody>
      </p:sp>
      <p:sp>
        <p:nvSpPr>
          <p:cNvPr id="6" name="Footer Placeholder 4">
            <a:extLst>
              <a:ext uri="{FF2B5EF4-FFF2-40B4-BE49-F238E27FC236}">
                <a16:creationId xmlns:a16="http://schemas.microsoft.com/office/drawing/2014/main" id="{EE602362-CA9D-8A49-A82C-43305726067F}"/>
              </a:ext>
            </a:extLst>
          </p:cNvPr>
          <p:cNvSpPr>
            <a:spLocks noGrp="1"/>
          </p:cNvSpPr>
          <p:nvPr>
            <p:ph type="ftr" sz="quarter" idx="11"/>
          </p:nvPr>
        </p:nvSpPr>
        <p:spPr/>
        <p:txBody>
          <a:bodyPr/>
          <a:lstStyle>
            <a:lvl1pPr>
              <a:defRPr/>
            </a:lvl1pPr>
          </a:lstStyle>
          <a:p>
            <a:pPr>
              <a:defRPr/>
            </a:pPr>
            <a:r>
              <a:rPr lang="en-US"/>
              <a:t>Dr. Malak Abdullah</a:t>
            </a:r>
          </a:p>
        </p:txBody>
      </p:sp>
      <p:sp>
        <p:nvSpPr>
          <p:cNvPr id="7" name="Slide Number Placeholder 5">
            <a:extLst>
              <a:ext uri="{FF2B5EF4-FFF2-40B4-BE49-F238E27FC236}">
                <a16:creationId xmlns:a16="http://schemas.microsoft.com/office/drawing/2014/main" id="{4E0661E2-17F0-A946-992E-0DCA136187A4}"/>
              </a:ext>
            </a:extLst>
          </p:cNvPr>
          <p:cNvSpPr>
            <a:spLocks noGrp="1"/>
          </p:cNvSpPr>
          <p:nvPr>
            <p:ph type="sldNum" sz="quarter" idx="12"/>
          </p:nvPr>
        </p:nvSpPr>
        <p:spPr/>
        <p:txBody>
          <a:bodyPr/>
          <a:lstStyle>
            <a:lvl1pPr>
              <a:defRPr/>
            </a:lvl1pPr>
          </a:lstStyle>
          <a:p>
            <a:pPr>
              <a:defRPr/>
            </a:pPr>
            <a:fld id="{4152F80D-2A3C-2444-88F9-189D66D1EA08}" type="slidenum">
              <a:rPr lang="en-US"/>
              <a:pPr>
                <a:defRPr/>
              </a:pPr>
              <a:t>‹#›</a:t>
            </a:fld>
            <a:endParaRPr lang="en-US" dirty="0"/>
          </a:p>
        </p:txBody>
      </p:sp>
    </p:spTree>
    <p:extLst>
      <p:ext uri="{BB962C8B-B14F-4D97-AF65-F5344CB8AC3E}">
        <p14:creationId xmlns:p14="http://schemas.microsoft.com/office/powerpoint/2010/main" val="3537442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60120" y="2048256"/>
            <a:ext cx="4279392" cy="640080"/>
          </a:xfrm>
        </p:spPr>
        <p:txBody>
          <a:bodyPr anchor="ctr"/>
          <a:lstStyle>
            <a:lvl1pPr marL="0" indent="0">
              <a:buNone/>
              <a:defRPr sz="1800" b="1">
                <a:solidFill>
                  <a:schemeClr val="accent1">
                    <a:lumMod val="75000"/>
                  </a:schemeClr>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962863" y="2743200"/>
            <a:ext cx="4279392" cy="3291840"/>
          </a:xfrm>
        </p:spPr>
        <p:txBody>
          <a:bodyPr/>
          <a:lstStyle>
            <a:lvl1pPr>
              <a:defRPr sz="1800"/>
            </a:lvl1pPr>
            <a:lvl2pPr>
              <a:defRPr sz="1620"/>
            </a:lvl2pPr>
            <a:lvl3pPr>
              <a:defRPr sz="144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27802" y="2048256"/>
            <a:ext cx="4279392" cy="640080"/>
          </a:xfrm>
        </p:spPr>
        <p:txBody>
          <a:bodyPr anchor="ctr"/>
          <a:lstStyle>
            <a:lvl1pPr marL="0" indent="0">
              <a:buNone/>
              <a:defRPr sz="1800" b="1">
                <a:solidFill>
                  <a:schemeClr val="accent1">
                    <a:lumMod val="75000"/>
                  </a:schemeClr>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27802" y="2743200"/>
            <a:ext cx="4279392" cy="3291840"/>
          </a:xfrm>
        </p:spPr>
        <p:txBody>
          <a:bodyPr/>
          <a:lstStyle>
            <a:lvl1pPr>
              <a:defRPr sz="1800"/>
            </a:lvl1pPr>
            <a:lvl2pPr>
              <a:defRPr sz="1620"/>
            </a:lvl2pPr>
            <a:lvl3pPr>
              <a:defRPr sz="144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Date Placeholder 3">
            <a:extLst>
              <a:ext uri="{FF2B5EF4-FFF2-40B4-BE49-F238E27FC236}">
                <a16:creationId xmlns:a16="http://schemas.microsoft.com/office/drawing/2014/main" id="{83E159A8-FACF-8D4C-A64C-EF82963D0AE5}"/>
              </a:ext>
            </a:extLst>
          </p:cNvPr>
          <p:cNvSpPr>
            <a:spLocks noGrp="1"/>
          </p:cNvSpPr>
          <p:nvPr>
            <p:ph type="dt" sz="half" idx="10"/>
          </p:nvPr>
        </p:nvSpPr>
        <p:spPr/>
        <p:txBody>
          <a:bodyPr/>
          <a:lstStyle>
            <a:lvl1pPr>
              <a:defRPr/>
            </a:lvl1pPr>
          </a:lstStyle>
          <a:p>
            <a:pPr>
              <a:defRPr/>
            </a:pPr>
            <a:r>
              <a:rPr lang="en-US"/>
              <a:t>First Semester 2021-2022</a:t>
            </a:r>
            <a:endParaRPr lang="en-US" dirty="0"/>
          </a:p>
        </p:txBody>
      </p:sp>
      <p:sp>
        <p:nvSpPr>
          <p:cNvPr id="8" name="Footer Placeholder 4">
            <a:extLst>
              <a:ext uri="{FF2B5EF4-FFF2-40B4-BE49-F238E27FC236}">
                <a16:creationId xmlns:a16="http://schemas.microsoft.com/office/drawing/2014/main" id="{1512C902-9D87-9048-91FC-8BAFF506FBE3}"/>
              </a:ext>
            </a:extLst>
          </p:cNvPr>
          <p:cNvSpPr>
            <a:spLocks noGrp="1"/>
          </p:cNvSpPr>
          <p:nvPr>
            <p:ph type="ftr" sz="quarter" idx="11"/>
          </p:nvPr>
        </p:nvSpPr>
        <p:spPr/>
        <p:txBody>
          <a:bodyPr/>
          <a:lstStyle>
            <a:lvl1pPr>
              <a:defRPr/>
            </a:lvl1pPr>
          </a:lstStyle>
          <a:p>
            <a:pPr>
              <a:defRPr/>
            </a:pPr>
            <a:r>
              <a:rPr lang="en-US"/>
              <a:t>Dr. Malak Abdullah</a:t>
            </a:r>
          </a:p>
        </p:txBody>
      </p:sp>
      <p:sp>
        <p:nvSpPr>
          <p:cNvPr id="9" name="Slide Number Placeholder 5">
            <a:extLst>
              <a:ext uri="{FF2B5EF4-FFF2-40B4-BE49-F238E27FC236}">
                <a16:creationId xmlns:a16="http://schemas.microsoft.com/office/drawing/2014/main" id="{02DCB32B-BA1E-8E46-9103-C1489DCD9FA3}"/>
              </a:ext>
            </a:extLst>
          </p:cNvPr>
          <p:cNvSpPr>
            <a:spLocks noGrp="1"/>
          </p:cNvSpPr>
          <p:nvPr>
            <p:ph type="sldNum" sz="quarter" idx="12"/>
          </p:nvPr>
        </p:nvSpPr>
        <p:spPr/>
        <p:txBody>
          <a:bodyPr/>
          <a:lstStyle>
            <a:lvl1pPr>
              <a:defRPr/>
            </a:lvl1pPr>
          </a:lstStyle>
          <a:p>
            <a:pPr>
              <a:defRPr/>
            </a:pPr>
            <a:fld id="{96325A64-674F-194F-9064-39CE99F84C54}" type="slidenum">
              <a:rPr lang="en-US"/>
              <a:pPr>
                <a:defRPr/>
              </a:pPr>
              <a:t>‹#›</a:t>
            </a:fld>
            <a:endParaRPr lang="en-US" dirty="0"/>
          </a:p>
        </p:txBody>
      </p:sp>
    </p:spTree>
    <p:extLst>
      <p:ext uri="{BB962C8B-B14F-4D97-AF65-F5344CB8AC3E}">
        <p14:creationId xmlns:p14="http://schemas.microsoft.com/office/powerpoint/2010/main" val="3513665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D25785A3-C78F-3D45-A225-3AE26B920D89}"/>
              </a:ext>
            </a:extLst>
          </p:cNvPr>
          <p:cNvSpPr>
            <a:spLocks noGrp="1"/>
          </p:cNvSpPr>
          <p:nvPr>
            <p:ph type="dt" sz="half" idx="10"/>
          </p:nvPr>
        </p:nvSpPr>
        <p:spPr/>
        <p:txBody>
          <a:bodyPr/>
          <a:lstStyle>
            <a:lvl1pPr>
              <a:defRPr/>
            </a:lvl1pPr>
          </a:lstStyle>
          <a:p>
            <a:pPr>
              <a:defRPr/>
            </a:pPr>
            <a:r>
              <a:rPr lang="en-US"/>
              <a:t>First Semester 2021-2022</a:t>
            </a:r>
            <a:endParaRPr lang="en-US" dirty="0"/>
          </a:p>
        </p:txBody>
      </p:sp>
      <p:sp>
        <p:nvSpPr>
          <p:cNvPr id="4" name="Footer Placeholder 4">
            <a:extLst>
              <a:ext uri="{FF2B5EF4-FFF2-40B4-BE49-F238E27FC236}">
                <a16:creationId xmlns:a16="http://schemas.microsoft.com/office/drawing/2014/main" id="{96D6C834-2118-974D-B07A-9C10F89706C3}"/>
              </a:ext>
            </a:extLst>
          </p:cNvPr>
          <p:cNvSpPr>
            <a:spLocks noGrp="1"/>
          </p:cNvSpPr>
          <p:nvPr>
            <p:ph type="ftr" sz="quarter" idx="11"/>
          </p:nvPr>
        </p:nvSpPr>
        <p:spPr/>
        <p:txBody>
          <a:bodyPr/>
          <a:lstStyle>
            <a:lvl1pPr>
              <a:defRPr/>
            </a:lvl1pPr>
          </a:lstStyle>
          <a:p>
            <a:pPr>
              <a:defRPr/>
            </a:pPr>
            <a:r>
              <a:rPr lang="en-US"/>
              <a:t>Dr. Malak Abdullah</a:t>
            </a:r>
          </a:p>
        </p:txBody>
      </p:sp>
      <p:sp>
        <p:nvSpPr>
          <p:cNvPr id="5" name="Slide Number Placeholder 5">
            <a:extLst>
              <a:ext uri="{FF2B5EF4-FFF2-40B4-BE49-F238E27FC236}">
                <a16:creationId xmlns:a16="http://schemas.microsoft.com/office/drawing/2014/main" id="{5CF7A36E-762A-5E49-A724-13DB5CB27579}"/>
              </a:ext>
            </a:extLst>
          </p:cNvPr>
          <p:cNvSpPr>
            <a:spLocks noGrp="1"/>
          </p:cNvSpPr>
          <p:nvPr>
            <p:ph type="sldNum" sz="quarter" idx="12"/>
          </p:nvPr>
        </p:nvSpPr>
        <p:spPr/>
        <p:txBody>
          <a:bodyPr/>
          <a:lstStyle>
            <a:lvl1pPr>
              <a:defRPr/>
            </a:lvl1pPr>
          </a:lstStyle>
          <a:p>
            <a:pPr>
              <a:defRPr/>
            </a:pPr>
            <a:fld id="{0E366104-E9E0-B348-930D-E9E947504838}" type="slidenum">
              <a:rPr lang="en-US"/>
              <a:pPr>
                <a:defRPr/>
              </a:pPr>
              <a:t>‹#›</a:t>
            </a:fld>
            <a:endParaRPr lang="en-US" dirty="0"/>
          </a:p>
        </p:txBody>
      </p:sp>
    </p:spTree>
    <p:extLst>
      <p:ext uri="{BB962C8B-B14F-4D97-AF65-F5344CB8AC3E}">
        <p14:creationId xmlns:p14="http://schemas.microsoft.com/office/powerpoint/2010/main" val="614164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FD0236E-2E21-B644-9B79-DD6507A4E2E6}"/>
              </a:ext>
            </a:extLst>
          </p:cNvPr>
          <p:cNvSpPr>
            <a:spLocks noGrp="1"/>
          </p:cNvSpPr>
          <p:nvPr>
            <p:ph type="dt" sz="half" idx="10"/>
          </p:nvPr>
        </p:nvSpPr>
        <p:spPr/>
        <p:txBody>
          <a:bodyPr/>
          <a:lstStyle>
            <a:lvl1pPr>
              <a:defRPr/>
            </a:lvl1pPr>
          </a:lstStyle>
          <a:p>
            <a:pPr>
              <a:defRPr/>
            </a:pPr>
            <a:r>
              <a:rPr lang="en-US"/>
              <a:t>First Semester 2021-2022</a:t>
            </a:r>
            <a:endParaRPr lang="en-US" dirty="0"/>
          </a:p>
        </p:txBody>
      </p:sp>
      <p:sp>
        <p:nvSpPr>
          <p:cNvPr id="3" name="Footer Placeholder 4">
            <a:extLst>
              <a:ext uri="{FF2B5EF4-FFF2-40B4-BE49-F238E27FC236}">
                <a16:creationId xmlns:a16="http://schemas.microsoft.com/office/drawing/2014/main" id="{FAF2E49E-F6F8-0F4E-A03E-9E73FC8A0EA2}"/>
              </a:ext>
            </a:extLst>
          </p:cNvPr>
          <p:cNvSpPr>
            <a:spLocks noGrp="1"/>
          </p:cNvSpPr>
          <p:nvPr>
            <p:ph type="ftr" sz="quarter" idx="11"/>
          </p:nvPr>
        </p:nvSpPr>
        <p:spPr/>
        <p:txBody>
          <a:bodyPr/>
          <a:lstStyle>
            <a:lvl1pPr>
              <a:defRPr/>
            </a:lvl1pPr>
          </a:lstStyle>
          <a:p>
            <a:pPr>
              <a:defRPr/>
            </a:pPr>
            <a:r>
              <a:rPr lang="en-US"/>
              <a:t>Dr. Malak Abdullah</a:t>
            </a:r>
          </a:p>
        </p:txBody>
      </p:sp>
      <p:sp>
        <p:nvSpPr>
          <p:cNvPr id="4" name="Slide Number Placeholder 5">
            <a:extLst>
              <a:ext uri="{FF2B5EF4-FFF2-40B4-BE49-F238E27FC236}">
                <a16:creationId xmlns:a16="http://schemas.microsoft.com/office/drawing/2014/main" id="{4D18BAF7-47AA-7F4A-941C-81DF2C3ABB9A}"/>
              </a:ext>
            </a:extLst>
          </p:cNvPr>
          <p:cNvSpPr>
            <a:spLocks noGrp="1"/>
          </p:cNvSpPr>
          <p:nvPr>
            <p:ph type="sldNum" sz="quarter" idx="12"/>
          </p:nvPr>
        </p:nvSpPr>
        <p:spPr/>
        <p:txBody>
          <a:bodyPr/>
          <a:lstStyle>
            <a:lvl1pPr>
              <a:defRPr/>
            </a:lvl1pPr>
          </a:lstStyle>
          <a:p>
            <a:pPr>
              <a:defRPr/>
            </a:pPr>
            <a:fld id="{8C30A9D8-D4F9-0C46-83E8-0BC57664BDAC}" type="slidenum">
              <a:rPr lang="en-US"/>
              <a:pPr>
                <a:defRPr/>
              </a:pPr>
              <a:t>‹#›</a:t>
            </a:fld>
            <a:endParaRPr lang="en-US" dirty="0"/>
          </a:p>
        </p:txBody>
      </p:sp>
    </p:spTree>
    <p:extLst>
      <p:ext uri="{BB962C8B-B14F-4D97-AF65-F5344CB8AC3E}">
        <p14:creationId xmlns:p14="http://schemas.microsoft.com/office/powerpoint/2010/main" val="4244459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6AA2633-61E1-CD44-9176-8120CBD99097}"/>
              </a:ext>
            </a:extLst>
          </p:cNvPr>
          <p:cNvSpPr/>
          <p:nvPr/>
        </p:nvSpPr>
        <p:spPr>
          <a:xfrm>
            <a:off x="7473367" y="1"/>
            <a:ext cx="3499433"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620"/>
          </a:p>
        </p:txBody>
      </p:sp>
      <p:grpSp>
        <p:nvGrpSpPr>
          <p:cNvPr id="6" name="Group 10">
            <a:extLst>
              <a:ext uri="{FF2B5EF4-FFF2-40B4-BE49-F238E27FC236}">
                <a16:creationId xmlns:a16="http://schemas.microsoft.com/office/drawing/2014/main" id="{48A4302E-F794-8146-A19A-629871360741}"/>
              </a:ext>
            </a:extLst>
          </p:cNvPr>
          <p:cNvGrpSpPr>
            <a:grpSpLocks noChangeAspect="1"/>
          </p:cNvGrpSpPr>
          <p:nvPr/>
        </p:nvGrpSpPr>
        <p:grpSpPr bwMode="auto">
          <a:xfrm>
            <a:off x="10261600" y="6229350"/>
            <a:ext cx="411163" cy="457200"/>
            <a:chOff x="11361456" y="6195813"/>
            <a:chExt cx="548640" cy="548640"/>
          </a:xfrm>
        </p:grpSpPr>
        <p:sp>
          <p:nvSpPr>
            <p:cNvPr id="7" name="Oval 6">
              <a:extLst>
                <a:ext uri="{FF2B5EF4-FFF2-40B4-BE49-F238E27FC236}">
                  <a16:creationId xmlns:a16="http://schemas.microsoft.com/office/drawing/2014/main" id="{CEF76CDF-61DA-7045-96E0-CB35359EA393}"/>
                </a:ext>
              </a:extLst>
            </p:cNvPr>
            <p:cNvSpPr/>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anchor="ctr"/>
            <a:lstStyle/>
            <a:p>
              <a:pPr algn="ctr" defTabSz="822960" eaLnBrk="1" fontAlgn="auto" hangingPunct="1">
                <a:spcBef>
                  <a:spcPts val="0"/>
                </a:spcBef>
                <a:spcAft>
                  <a:spcPts val="0"/>
                </a:spcAft>
                <a:defRPr/>
              </a:pPr>
              <a:endParaRPr lang="en-US" kern="0" dirty="0">
                <a:solidFill>
                  <a:prstClr val="white"/>
                </a:solidFill>
                <a:latin typeface="Rockwell Extra Bold" pitchFamily="18" charset="0"/>
              </a:endParaRPr>
            </a:p>
          </p:txBody>
        </p:sp>
        <p:sp>
          <p:nvSpPr>
            <p:cNvPr id="8" name="Oval 7">
              <a:extLst>
                <a:ext uri="{FF2B5EF4-FFF2-40B4-BE49-F238E27FC236}">
                  <a16:creationId xmlns:a16="http://schemas.microsoft.com/office/drawing/2014/main" id="{C33B0875-BC16-6E47-93D6-052868077554}"/>
                </a:ext>
              </a:extLst>
            </p:cNvPr>
            <p:cNvSpPr/>
            <p:nvPr/>
          </p:nvSpPr>
          <p:spPr>
            <a:xfrm>
              <a:off x="11397468" y="6230103"/>
              <a:ext cx="476617" cy="480060"/>
            </a:xfrm>
            <a:prstGeom prst="ellipse">
              <a:avLst/>
            </a:prstGeom>
            <a:noFill/>
            <a:ln w="12700" cap="flat" cmpd="sng" algn="ctr">
              <a:solidFill>
                <a:sysClr val="window" lastClr="FFFFFF"/>
              </a:solidFill>
              <a:prstDash val="solid"/>
            </a:ln>
            <a:effectLst/>
          </p:spPr>
          <p:txBody>
            <a:bodyPr anchor="ctr"/>
            <a:lstStyle/>
            <a:p>
              <a:pPr algn="ctr" defTabSz="822960" eaLnBrk="1" fontAlgn="auto" hangingPunct="1">
                <a:spcBef>
                  <a:spcPts val="0"/>
                </a:spcBef>
                <a:spcAft>
                  <a:spcPts val="0"/>
                </a:spcAft>
                <a:defRPr/>
              </a:pPr>
              <a:endParaRPr lang="en-US" sz="1620" kern="0" dirty="0">
                <a:solidFill>
                  <a:prstClr val="white"/>
                </a:solidFill>
                <a:latin typeface="Calibri"/>
              </a:endParaRPr>
            </a:p>
          </p:txBody>
        </p:sp>
      </p:grpSp>
      <p:sp>
        <p:nvSpPr>
          <p:cNvPr id="2" name="Title 1"/>
          <p:cNvSpPr>
            <a:spLocks noGrp="1"/>
          </p:cNvSpPr>
          <p:nvPr>
            <p:ph type="title"/>
          </p:nvPr>
        </p:nvSpPr>
        <p:spPr>
          <a:xfrm>
            <a:off x="7694676" y="685800"/>
            <a:ext cx="2880360" cy="1737360"/>
          </a:xfrm>
        </p:spPr>
        <p:txBody>
          <a:bodyPr anchor="b"/>
          <a:lstStyle>
            <a:lvl1pPr>
              <a:defRPr sz="2880" b="1"/>
            </a:lvl1pPr>
          </a:lstStyle>
          <a:p>
            <a:r>
              <a:rPr lang="en-US"/>
              <a:t>Click to edit Master title style</a:t>
            </a:r>
            <a:endParaRPr lang="en-US" dirty="0"/>
          </a:p>
        </p:txBody>
      </p:sp>
      <p:sp>
        <p:nvSpPr>
          <p:cNvPr id="3" name="Content Placeholder 2"/>
          <p:cNvSpPr>
            <a:spLocks noGrp="1"/>
          </p:cNvSpPr>
          <p:nvPr>
            <p:ph idx="1"/>
          </p:nvPr>
        </p:nvSpPr>
        <p:spPr>
          <a:xfrm>
            <a:off x="754380" y="685800"/>
            <a:ext cx="6040526" cy="5020056"/>
          </a:xfrm>
        </p:spPr>
        <p:txBody>
          <a:bodyPr/>
          <a:lstStyle>
            <a:lvl1pPr>
              <a:defRPr sz="1800"/>
            </a:lvl1pPr>
            <a:lvl2pPr>
              <a:defRPr sz="1620"/>
            </a:lvl2pPr>
            <a:lvl3pPr>
              <a:defRPr sz="1440"/>
            </a:lvl3pPr>
            <a:lvl4pPr>
              <a:defRPr sz="1440"/>
            </a:lvl4pPr>
            <a:lvl5pPr>
              <a:defRPr sz="144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94676" y="2423160"/>
            <a:ext cx="2880360" cy="3291840"/>
          </a:xfrm>
        </p:spPr>
        <p:txBody>
          <a:bodyPr/>
          <a:lstStyle>
            <a:lvl1pPr marL="0" indent="0">
              <a:lnSpc>
                <a:spcPct val="100000"/>
              </a:lnSpc>
              <a:spcBef>
                <a:spcPts val="900"/>
              </a:spcBef>
              <a:buNone/>
              <a:defRPr sz="1260">
                <a:solidFill>
                  <a:schemeClr val="accent1">
                    <a:lumMod val="75000"/>
                  </a:schemeClr>
                </a:solidFill>
              </a:defRPr>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9" name="Date Placeholder 4">
            <a:extLst>
              <a:ext uri="{FF2B5EF4-FFF2-40B4-BE49-F238E27FC236}">
                <a16:creationId xmlns:a16="http://schemas.microsoft.com/office/drawing/2014/main" id="{0EC9028B-13DC-3E4A-9E7A-70D60D2723FA}"/>
              </a:ext>
            </a:extLst>
          </p:cNvPr>
          <p:cNvSpPr>
            <a:spLocks noGrp="1"/>
          </p:cNvSpPr>
          <p:nvPr>
            <p:ph type="dt" sz="half" idx="10"/>
          </p:nvPr>
        </p:nvSpPr>
        <p:spPr/>
        <p:txBody>
          <a:bodyPr/>
          <a:lstStyle>
            <a:lvl1pPr>
              <a:defRPr/>
            </a:lvl1pPr>
          </a:lstStyle>
          <a:p>
            <a:pPr>
              <a:defRPr/>
            </a:pPr>
            <a:r>
              <a:rPr lang="en-US"/>
              <a:t>First Semester 2021-2022</a:t>
            </a:r>
            <a:endParaRPr lang="en-US" dirty="0"/>
          </a:p>
        </p:txBody>
      </p:sp>
      <p:sp>
        <p:nvSpPr>
          <p:cNvPr id="10" name="Footer Placeholder 5">
            <a:extLst>
              <a:ext uri="{FF2B5EF4-FFF2-40B4-BE49-F238E27FC236}">
                <a16:creationId xmlns:a16="http://schemas.microsoft.com/office/drawing/2014/main" id="{AA4D8CC2-0644-7C4D-9BA7-09AE2A316791}"/>
              </a:ext>
            </a:extLst>
          </p:cNvPr>
          <p:cNvSpPr>
            <a:spLocks noGrp="1"/>
          </p:cNvSpPr>
          <p:nvPr>
            <p:ph type="ftr" sz="quarter" idx="11"/>
          </p:nvPr>
        </p:nvSpPr>
        <p:spPr/>
        <p:txBody>
          <a:bodyPr/>
          <a:lstStyle>
            <a:lvl1pPr>
              <a:defRPr/>
            </a:lvl1pPr>
          </a:lstStyle>
          <a:p>
            <a:pPr>
              <a:defRPr/>
            </a:pPr>
            <a:r>
              <a:rPr lang="en-US"/>
              <a:t>Dr. Malak Abdullah</a:t>
            </a:r>
          </a:p>
        </p:txBody>
      </p:sp>
      <p:sp>
        <p:nvSpPr>
          <p:cNvPr id="11" name="Slide Number Placeholder 6">
            <a:extLst>
              <a:ext uri="{FF2B5EF4-FFF2-40B4-BE49-F238E27FC236}">
                <a16:creationId xmlns:a16="http://schemas.microsoft.com/office/drawing/2014/main" id="{348F64E3-B6D9-E84A-B6F1-3045E260091A}"/>
              </a:ext>
            </a:extLst>
          </p:cNvPr>
          <p:cNvSpPr>
            <a:spLocks noGrp="1"/>
          </p:cNvSpPr>
          <p:nvPr>
            <p:ph type="sldNum" sz="quarter" idx="12"/>
          </p:nvPr>
        </p:nvSpPr>
        <p:spPr/>
        <p:txBody>
          <a:bodyPr/>
          <a:lstStyle>
            <a:lvl1pPr>
              <a:defRPr/>
            </a:lvl1pPr>
          </a:lstStyle>
          <a:p>
            <a:pPr>
              <a:defRPr/>
            </a:pPr>
            <a:fld id="{653B5A11-DCDC-D942-941A-B689538CDB38}" type="slidenum">
              <a:rPr lang="en-US"/>
              <a:pPr>
                <a:defRPr/>
              </a:pPr>
              <a:t>‹#›</a:t>
            </a:fld>
            <a:endParaRPr lang="en-US" dirty="0"/>
          </a:p>
        </p:txBody>
      </p:sp>
    </p:spTree>
    <p:extLst>
      <p:ext uri="{BB962C8B-B14F-4D97-AF65-F5344CB8AC3E}">
        <p14:creationId xmlns:p14="http://schemas.microsoft.com/office/powerpoint/2010/main" val="1793980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9F1BC60-6E93-ED4D-AF3E-4B292A0E86D1}"/>
              </a:ext>
            </a:extLst>
          </p:cNvPr>
          <p:cNvSpPr/>
          <p:nvPr/>
        </p:nvSpPr>
        <p:spPr>
          <a:xfrm>
            <a:off x="7473367" y="1"/>
            <a:ext cx="3499433"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620"/>
          </a:p>
        </p:txBody>
      </p:sp>
      <p:grpSp>
        <p:nvGrpSpPr>
          <p:cNvPr id="6" name="Group 10">
            <a:extLst>
              <a:ext uri="{FF2B5EF4-FFF2-40B4-BE49-F238E27FC236}">
                <a16:creationId xmlns:a16="http://schemas.microsoft.com/office/drawing/2014/main" id="{42636736-3167-E047-BD2C-DC426BDB0660}"/>
              </a:ext>
            </a:extLst>
          </p:cNvPr>
          <p:cNvGrpSpPr>
            <a:grpSpLocks noChangeAspect="1"/>
          </p:cNvGrpSpPr>
          <p:nvPr/>
        </p:nvGrpSpPr>
        <p:grpSpPr bwMode="auto">
          <a:xfrm>
            <a:off x="10261600" y="6229350"/>
            <a:ext cx="411163" cy="457200"/>
            <a:chOff x="11361456" y="6195813"/>
            <a:chExt cx="548640" cy="548640"/>
          </a:xfrm>
        </p:grpSpPr>
        <p:sp>
          <p:nvSpPr>
            <p:cNvPr id="7" name="Oval 6">
              <a:extLst>
                <a:ext uri="{FF2B5EF4-FFF2-40B4-BE49-F238E27FC236}">
                  <a16:creationId xmlns:a16="http://schemas.microsoft.com/office/drawing/2014/main" id="{65B0732B-753F-764B-9CA4-6DD34BEE3A93}"/>
                </a:ext>
              </a:extLst>
            </p:cNvPr>
            <p:cNvSpPr/>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anchor="ctr"/>
            <a:lstStyle/>
            <a:p>
              <a:pPr algn="ctr" defTabSz="822960" eaLnBrk="1" fontAlgn="auto" hangingPunct="1">
                <a:spcBef>
                  <a:spcPts val="0"/>
                </a:spcBef>
                <a:spcAft>
                  <a:spcPts val="0"/>
                </a:spcAft>
                <a:defRPr/>
              </a:pPr>
              <a:endParaRPr lang="en-US" kern="0" dirty="0">
                <a:solidFill>
                  <a:prstClr val="white"/>
                </a:solidFill>
                <a:latin typeface="Rockwell Extra Bold" pitchFamily="18" charset="0"/>
              </a:endParaRPr>
            </a:p>
          </p:txBody>
        </p:sp>
        <p:sp>
          <p:nvSpPr>
            <p:cNvPr id="8" name="Oval 7">
              <a:extLst>
                <a:ext uri="{FF2B5EF4-FFF2-40B4-BE49-F238E27FC236}">
                  <a16:creationId xmlns:a16="http://schemas.microsoft.com/office/drawing/2014/main" id="{EF0DE9EA-5E60-8846-9803-BFB081230330}"/>
                </a:ext>
              </a:extLst>
            </p:cNvPr>
            <p:cNvSpPr/>
            <p:nvPr/>
          </p:nvSpPr>
          <p:spPr>
            <a:xfrm>
              <a:off x="11397468" y="6230103"/>
              <a:ext cx="476617" cy="480060"/>
            </a:xfrm>
            <a:prstGeom prst="ellipse">
              <a:avLst/>
            </a:prstGeom>
            <a:noFill/>
            <a:ln w="12700" cap="flat" cmpd="sng" algn="ctr">
              <a:solidFill>
                <a:sysClr val="window" lastClr="FFFFFF"/>
              </a:solidFill>
              <a:prstDash val="solid"/>
            </a:ln>
            <a:effectLst/>
          </p:spPr>
          <p:txBody>
            <a:bodyPr anchor="ctr"/>
            <a:lstStyle/>
            <a:p>
              <a:pPr algn="ctr" defTabSz="822960" eaLnBrk="1" fontAlgn="auto" hangingPunct="1">
                <a:spcBef>
                  <a:spcPts val="0"/>
                </a:spcBef>
                <a:spcAft>
                  <a:spcPts val="0"/>
                </a:spcAft>
                <a:defRPr/>
              </a:pPr>
              <a:endParaRPr lang="en-US" sz="1620" kern="0" dirty="0">
                <a:solidFill>
                  <a:prstClr val="white"/>
                </a:solidFill>
                <a:latin typeface="Calibri"/>
              </a:endParaRPr>
            </a:p>
          </p:txBody>
        </p:sp>
      </p:grpSp>
      <p:sp>
        <p:nvSpPr>
          <p:cNvPr id="2" name="Title 1"/>
          <p:cNvSpPr>
            <a:spLocks noGrp="1"/>
          </p:cNvSpPr>
          <p:nvPr>
            <p:ph type="title"/>
          </p:nvPr>
        </p:nvSpPr>
        <p:spPr>
          <a:xfrm>
            <a:off x="7694676" y="685800"/>
            <a:ext cx="2880360" cy="1737360"/>
          </a:xfrm>
        </p:spPr>
        <p:txBody>
          <a:bodyPr anchor="b"/>
          <a:lstStyle>
            <a:lvl1pPr>
              <a:defRPr sz="2880" b="1"/>
            </a:lvl1pPr>
          </a:lstStyle>
          <a:p>
            <a:r>
              <a:rPr lang="en-US"/>
              <a:t>Click to edit Master title style</a:t>
            </a:r>
            <a:endParaRPr lang="en-US" dirty="0"/>
          </a:p>
        </p:txBody>
      </p:sp>
      <p:sp>
        <p:nvSpPr>
          <p:cNvPr id="3" name="Picture Placeholder 2"/>
          <p:cNvSpPr>
            <a:spLocks noGrp="1"/>
          </p:cNvSpPr>
          <p:nvPr>
            <p:ph type="pic" idx="1"/>
          </p:nvPr>
        </p:nvSpPr>
        <p:spPr>
          <a:xfrm>
            <a:off x="0" y="0"/>
            <a:ext cx="7473366" cy="6858000"/>
          </a:xfrm>
          <a:solidFill>
            <a:schemeClr val="tx2">
              <a:lumMod val="20000"/>
              <a:lumOff val="80000"/>
            </a:schemeClr>
          </a:solidFill>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7694676" y="2423160"/>
            <a:ext cx="2880360" cy="3291840"/>
          </a:xfrm>
        </p:spPr>
        <p:txBody>
          <a:bodyPr/>
          <a:lstStyle>
            <a:lvl1pPr marL="0" indent="0">
              <a:lnSpc>
                <a:spcPct val="100000"/>
              </a:lnSpc>
              <a:spcBef>
                <a:spcPts val="900"/>
              </a:spcBef>
              <a:buNone/>
              <a:defRPr sz="1260">
                <a:solidFill>
                  <a:schemeClr val="accent1">
                    <a:lumMod val="75000"/>
                  </a:schemeClr>
                </a:solidFill>
              </a:defRPr>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9" name="Date Placeholder 4">
            <a:extLst>
              <a:ext uri="{FF2B5EF4-FFF2-40B4-BE49-F238E27FC236}">
                <a16:creationId xmlns:a16="http://schemas.microsoft.com/office/drawing/2014/main" id="{ABEBC4B1-2AFC-EC4A-9001-081E10F6FE91}"/>
              </a:ext>
            </a:extLst>
          </p:cNvPr>
          <p:cNvSpPr>
            <a:spLocks noGrp="1"/>
          </p:cNvSpPr>
          <p:nvPr>
            <p:ph type="dt" sz="half" idx="10"/>
          </p:nvPr>
        </p:nvSpPr>
        <p:spPr/>
        <p:txBody>
          <a:bodyPr/>
          <a:lstStyle>
            <a:lvl1pPr>
              <a:defRPr/>
            </a:lvl1pPr>
          </a:lstStyle>
          <a:p>
            <a:pPr>
              <a:defRPr/>
            </a:pPr>
            <a:r>
              <a:rPr lang="en-US"/>
              <a:t>First Semester 2021-2022</a:t>
            </a:r>
            <a:endParaRPr lang="en-US" dirty="0"/>
          </a:p>
        </p:txBody>
      </p:sp>
      <p:sp>
        <p:nvSpPr>
          <p:cNvPr id="10" name="Slide Number Placeholder 6">
            <a:extLst>
              <a:ext uri="{FF2B5EF4-FFF2-40B4-BE49-F238E27FC236}">
                <a16:creationId xmlns:a16="http://schemas.microsoft.com/office/drawing/2014/main" id="{F842137B-C74D-3641-918C-CDC16C30E7FF}"/>
              </a:ext>
            </a:extLst>
          </p:cNvPr>
          <p:cNvSpPr>
            <a:spLocks noGrp="1"/>
          </p:cNvSpPr>
          <p:nvPr>
            <p:ph type="sldNum" sz="quarter" idx="11"/>
          </p:nvPr>
        </p:nvSpPr>
        <p:spPr/>
        <p:txBody>
          <a:bodyPr/>
          <a:lstStyle>
            <a:lvl1pPr>
              <a:defRPr/>
            </a:lvl1pPr>
          </a:lstStyle>
          <a:p>
            <a:pPr>
              <a:defRPr/>
            </a:pPr>
            <a:fld id="{F30EFCD3-9B15-454F-9D89-579AC49A502E}" type="slidenum">
              <a:rPr lang="en-US"/>
              <a:pPr>
                <a:defRPr/>
              </a:pPr>
              <a:t>‹#›</a:t>
            </a:fld>
            <a:endParaRPr lang="en-US" dirty="0"/>
          </a:p>
        </p:txBody>
      </p:sp>
    </p:spTree>
    <p:extLst>
      <p:ext uri="{BB962C8B-B14F-4D97-AF65-F5344CB8AC3E}">
        <p14:creationId xmlns:p14="http://schemas.microsoft.com/office/powerpoint/2010/main" val="2023493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41F1B1-6636-5D45-AE34-C9638F760B1F}"/>
              </a:ext>
            </a:extLst>
          </p:cNvPr>
          <p:cNvSpPr>
            <a:spLocks noGrp="1"/>
          </p:cNvSpPr>
          <p:nvPr>
            <p:ph type="title"/>
          </p:nvPr>
        </p:nvSpPr>
        <p:spPr>
          <a:xfrm>
            <a:off x="963613" y="484188"/>
            <a:ext cx="9051925" cy="160972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7AF7EEF-0A1C-C642-AEC8-9CE6E29ECE25}"/>
              </a:ext>
            </a:extLst>
          </p:cNvPr>
          <p:cNvSpPr>
            <a:spLocks noGrp="1"/>
          </p:cNvSpPr>
          <p:nvPr>
            <p:ph type="body" idx="1"/>
          </p:nvPr>
        </p:nvSpPr>
        <p:spPr>
          <a:xfrm>
            <a:off x="963613" y="2120900"/>
            <a:ext cx="9051925" cy="4051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C283F2A-07BA-9942-B839-46410597D69A}"/>
              </a:ext>
            </a:extLst>
          </p:cNvPr>
          <p:cNvSpPr>
            <a:spLocks noGrp="1"/>
          </p:cNvSpPr>
          <p:nvPr>
            <p:ph type="dt" sz="half" idx="2"/>
          </p:nvPr>
        </p:nvSpPr>
        <p:spPr>
          <a:xfrm>
            <a:off x="7167563" y="6272213"/>
            <a:ext cx="2946400" cy="365125"/>
          </a:xfrm>
          <a:prstGeom prst="rect">
            <a:avLst/>
          </a:prstGeom>
        </p:spPr>
        <p:txBody>
          <a:bodyPr vert="horz" lIns="91440" tIns="45720" rIns="91440" bIns="45720" rtlCol="0" anchor="ctr"/>
          <a:lstStyle>
            <a:lvl1pPr algn="r" eaLnBrk="1" fontAlgn="auto" hangingPunct="1">
              <a:spcBef>
                <a:spcPts val="0"/>
              </a:spcBef>
              <a:spcAft>
                <a:spcPts val="0"/>
              </a:spcAft>
              <a:defRPr sz="990" smtClean="0">
                <a:solidFill>
                  <a:schemeClr val="tx2"/>
                </a:solidFill>
                <a:latin typeface="+mn-lt"/>
              </a:defRPr>
            </a:lvl1p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4211DE83-51F2-EC42-9E41-0D4FC60A8B86}"/>
              </a:ext>
            </a:extLst>
          </p:cNvPr>
          <p:cNvSpPr>
            <a:spLocks noGrp="1"/>
          </p:cNvSpPr>
          <p:nvPr>
            <p:ph type="ftr" sz="quarter" idx="3"/>
          </p:nvPr>
        </p:nvSpPr>
        <p:spPr>
          <a:xfrm>
            <a:off x="979488" y="6272213"/>
            <a:ext cx="5694362" cy="365125"/>
          </a:xfrm>
          <a:prstGeom prst="rect">
            <a:avLst/>
          </a:prstGeom>
        </p:spPr>
        <p:txBody>
          <a:bodyPr vert="horz" lIns="91440" tIns="45720" rIns="91440" bIns="45720" rtlCol="0" anchor="ctr"/>
          <a:lstStyle>
            <a:lvl1pPr algn="l" eaLnBrk="1" fontAlgn="auto" hangingPunct="1">
              <a:spcBef>
                <a:spcPts val="0"/>
              </a:spcBef>
              <a:spcAft>
                <a:spcPts val="0"/>
              </a:spcAft>
              <a:defRPr sz="990" dirty="0">
                <a:solidFill>
                  <a:schemeClr val="tx2"/>
                </a:solidFill>
                <a:latin typeface="+mn-lt"/>
              </a:defRPr>
            </a:lvl1pPr>
          </a:lstStyle>
          <a:p>
            <a:pPr>
              <a:defRPr/>
            </a:pPr>
            <a:r>
              <a:rPr lang="en-US"/>
              <a:t>Dr. Malak Abdullah</a:t>
            </a:r>
          </a:p>
        </p:txBody>
      </p:sp>
      <p:grpSp>
        <p:nvGrpSpPr>
          <p:cNvPr id="1030" name="Group 6">
            <a:extLst>
              <a:ext uri="{FF2B5EF4-FFF2-40B4-BE49-F238E27FC236}">
                <a16:creationId xmlns:a16="http://schemas.microsoft.com/office/drawing/2014/main" id="{9CEEA646-46F6-C348-97B4-0389C3DA459B}"/>
              </a:ext>
            </a:extLst>
          </p:cNvPr>
          <p:cNvGrpSpPr>
            <a:grpSpLocks noChangeAspect="1"/>
          </p:cNvGrpSpPr>
          <p:nvPr/>
        </p:nvGrpSpPr>
        <p:grpSpPr bwMode="auto">
          <a:xfrm>
            <a:off x="10261600" y="6229350"/>
            <a:ext cx="411163" cy="457200"/>
            <a:chOff x="11361456" y="6195813"/>
            <a:chExt cx="548640" cy="548640"/>
          </a:xfrm>
        </p:grpSpPr>
        <p:sp>
          <p:nvSpPr>
            <p:cNvPr id="8" name="Oval 7">
              <a:extLst>
                <a:ext uri="{FF2B5EF4-FFF2-40B4-BE49-F238E27FC236}">
                  <a16:creationId xmlns:a16="http://schemas.microsoft.com/office/drawing/2014/main" id="{DDC6B17B-23F7-4744-A2E9-5E9F234F532E}"/>
                </a:ext>
              </a:extLst>
            </p:cNvPr>
            <p:cNvSpPr/>
            <p:nvPr/>
          </p:nvSpPr>
          <p:spPr>
            <a:xfrm>
              <a:off x="11361456" y="6195813"/>
              <a:ext cx="548640" cy="548640"/>
            </a:xfrm>
            <a:prstGeom prst="ellipse">
              <a:avLst/>
            </a:prstGeom>
            <a:blipFill dpi="0" rotWithShape="1">
              <a:blip r:embed="rId1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anchor="ctr"/>
            <a:lstStyle/>
            <a:p>
              <a:pPr algn="ctr" defTabSz="822960" eaLnBrk="1" fontAlgn="auto" hangingPunct="1">
                <a:spcBef>
                  <a:spcPts val="0"/>
                </a:spcBef>
                <a:spcAft>
                  <a:spcPts val="0"/>
                </a:spcAft>
                <a:defRPr/>
              </a:pPr>
              <a:endParaRPr lang="en-US" kern="0" dirty="0">
                <a:solidFill>
                  <a:prstClr val="white"/>
                </a:solidFill>
                <a:latin typeface="Rockwell Extra Bold" pitchFamily="18" charset="0"/>
              </a:endParaRPr>
            </a:p>
          </p:txBody>
        </p:sp>
        <p:sp>
          <p:nvSpPr>
            <p:cNvPr id="9" name="Oval 8">
              <a:extLst>
                <a:ext uri="{FF2B5EF4-FFF2-40B4-BE49-F238E27FC236}">
                  <a16:creationId xmlns:a16="http://schemas.microsoft.com/office/drawing/2014/main" id="{8F2EA2E8-AEB7-2D4C-8D95-D009801B4CCD}"/>
                </a:ext>
              </a:extLst>
            </p:cNvPr>
            <p:cNvSpPr/>
            <p:nvPr/>
          </p:nvSpPr>
          <p:spPr>
            <a:xfrm>
              <a:off x="11397468" y="6230103"/>
              <a:ext cx="476617" cy="480060"/>
            </a:xfrm>
            <a:prstGeom prst="ellipse">
              <a:avLst/>
            </a:prstGeom>
            <a:noFill/>
            <a:ln w="12700" cap="flat" cmpd="sng" algn="ctr">
              <a:solidFill>
                <a:srgbClr val="FFFFFF"/>
              </a:solidFill>
              <a:prstDash val="solid"/>
            </a:ln>
            <a:effectLst/>
          </p:spPr>
          <p:txBody>
            <a:bodyPr anchor="ctr"/>
            <a:lstStyle/>
            <a:p>
              <a:pPr algn="ctr" defTabSz="822960" eaLnBrk="1" fontAlgn="auto" hangingPunct="1">
                <a:spcBef>
                  <a:spcPts val="0"/>
                </a:spcBef>
                <a:spcAft>
                  <a:spcPts val="0"/>
                </a:spcAft>
                <a:defRPr/>
              </a:pPr>
              <a:endParaRPr lang="en-US" sz="1620" kern="0" dirty="0">
                <a:solidFill>
                  <a:prstClr val="white"/>
                </a:solidFill>
                <a:latin typeface="Calibri"/>
              </a:endParaRPr>
            </a:p>
          </p:txBody>
        </p:sp>
      </p:grpSp>
      <p:sp>
        <p:nvSpPr>
          <p:cNvPr id="6" name="Slide Number Placeholder 5">
            <a:extLst>
              <a:ext uri="{FF2B5EF4-FFF2-40B4-BE49-F238E27FC236}">
                <a16:creationId xmlns:a16="http://schemas.microsoft.com/office/drawing/2014/main" id="{FFA3BE56-5609-574A-BFB5-E3404D50AD1A}"/>
              </a:ext>
            </a:extLst>
          </p:cNvPr>
          <p:cNvSpPr>
            <a:spLocks noGrp="1"/>
          </p:cNvSpPr>
          <p:nvPr>
            <p:ph type="sldNum" sz="quarter" idx="4"/>
          </p:nvPr>
        </p:nvSpPr>
        <p:spPr>
          <a:xfrm>
            <a:off x="10180638" y="6272213"/>
            <a:ext cx="574675" cy="365125"/>
          </a:xfrm>
          <a:prstGeom prst="rect">
            <a:avLst/>
          </a:prstGeom>
        </p:spPr>
        <p:txBody>
          <a:bodyPr vert="horz" lIns="91440" tIns="45720" rIns="91440" bIns="45720" rtlCol="0" anchor="ctr"/>
          <a:lstStyle>
            <a:lvl1pPr algn="ctr" eaLnBrk="1" fontAlgn="auto" hangingPunct="1">
              <a:spcBef>
                <a:spcPts val="0"/>
              </a:spcBef>
              <a:spcAft>
                <a:spcPts val="0"/>
              </a:spcAft>
              <a:defRPr sz="1260" b="1" smtClean="0">
                <a:solidFill>
                  <a:srgbClr val="FFFFFF"/>
                </a:solidFill>
                <a:latin typeface="+mj-lt"/>
              </a:defRPr>
            </a:lvl1pPr>
          </a:lstStyle>
          <a:p>
            <a:pPr>
              <a:defRPr/>
            </a:pPr>
            <a:fld id="{6DA454C4-8B3A-A24E-93F8-9406A016DAEE}"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35" r:id="rId1"/>
    <p:sldLayoutId id="2147483728" r:id="rId2"/>
    <p:sldLayoutId id="2147483736" r:id="rId3"/>
    <p:sldLayoutId id="2147483729" r:id="rId4"/>
    <p:sldLayoutId id="2147483730" r:id="rId5"/>
    <p:sldLayoutId id="2147483731" r:id="rId6"/>
    <p:sldLayoutId id="2147483732" r:id="rId7"/>
    <p:sldLayoutId id="2147483737" r:id="rId8"/>
    <p:sldLayoutId id="2147483738" r:id="rId9"/>
    <p:sldLayoutId id="2147483733" r:id="rId10"/>
    <p:sldLayoutId id="2147483734" r:id="rId11"/>
    <p:sldLayoutId id="2147483739" r:id="rId12"/>
  </p:sldLayoutIdLst>
  <p:hf sldNum="0" hdr="0" ftr="0"/>
  <p:txStyles>
    <p:titleStyle>
      <a:lvl1pPr algn="l" defTabSz="822325" rtl="0" fontAlgn="base">
        <a:lnSpc>
          <a:spcPct val="90000"/>
        </a:lnSpc>
        <a:spcBef>
          <a:spcPct val="0"/>
        </a:spcBef>
        <a:spcAft>
          <a:spcPct val="0"/>
        </a:spcAft>
        <a:defRPr sz="4800" kern="1200" cap="all">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vl2pPr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2pPr>
      <a:lvl3pPr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3pPr>
      <a:lvl4pPr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4pPr>
      <a:lvl5pPr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5pPr>
      <a:lvl6pPr marL="457200"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6pPr>
      <a:lvl7pPr marL="914400"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7pPr>
      <a:lvl8pPr marL="1371600"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8pPr>
      <a:lvl9pPr marL="1828800"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9pPr>
    </p:titleStyle>
    <p:bodyStyle>
      <a:lvl1pPr marL="163513" indent="-163513" algn="l" defTabSz="822325" rtl="0" fontAlgn="base">
        <a:lnSpc>
          <a:spcPct val="90000"/>
        </a:lnSpc>
        <a:spcBef>
          <a:spcPts val="1075"/>
        </a:spcBef>
        <a:spcAft>
          <a:spcPct val="0"/>
        </a:spcAft>
        <a:buClr>
          <a:srgbClr val="9E3611"/>
        </a:buClr>
        <a:buSzPct val="85000"/>
        <a:buFont typeface="Wingdings" pitchFamily="2" charset="2"/>
        <a:buChar char="§"/>
        <a:defRPr kern="1200">
          <a:solidFill>
            <a:schemeClr val="tx1"/>
          </a:solidFill>
          <a:latin typeface="+mn-lt"/>
          <a:ea typeface="+mn-ea"/>
          <a:cs typeface="+mn-cs"/>
        </a:defRPr>
      </a:lvl1pPr>
      <a:lvl2pPr marL="411163" indent="-163513" algn="l" defTabSz="822325" rtl="0" fontAlgn="base">
        <a:lnSpc>
          <a:spcPct val="90000"/>
        </a:lnSpc>
        <a:spcBef>
          <a:spcPts val="363"/>
        </a:spcBef>
        <a:spcAft>
          <a:spcPts val="175"/>
        </a:spcAft>
        <a:buClr>
          <a:srgbClr val="9E3611"/>
        </a:buClr>
        <a:buSzPct val="85000"/>
        <a:buFont typeface="Wingdings" pitchFamily="2" charset="2"/>
        <a:buChar char="§"/>
        <a:defRPr sz="1600" kern="1200">
          <a:solidFill>
            <a:schemeClr val="tx1"/>
          </a:solidFill>
          <a:latin typeface="+mn-lt"/>
          <a:ea typeface="+mn-ea"/>
          <a:cs typeface="+mn-cs"/>
        </a:defRPr>
      </a:lvl2pPr>
      <a:lvl3pPr marL="657225" indent="-163513" algn="l" defTabSz="822325" rtl="0" fontAlgn="base">
        <a:lnSpc>
          <a:spcPct val="90000"/>
        </a:lnSpc>
        <a:spcBef>
          <a:spcPts val="363"/>
        </a:spcBef>
        <a:spcAft>
          <a:spcPts val="175"/>
        </a:spcAft>
        <a:buClr>
          <a:srgbClr val="9E3611"/>
        </a:buClr>
        <a:buSzPct val="85000"/>
        <a:buFont typeface="Wingdings" pitchFamily="2" charset="2"/>
        <a:buChar char="§"/>
        <a:defRPr sz="1400" kern="1200">
          <a:solidFill>
            <a:schemeClr val="tx1"/>
          </a:solidFill>
          <a:latin typeface="+mn-lt"/>
          <a:ea typeface="+mn-ea"/>
          <a:cs typeface="+mn-cs"/>
        </a:defRPr>
      </a:lvl3pPr>
      <a:lvl4pPr marL="904875" indent="-163513" algn="l" defTabSz="822325" rtl="0" fontAlgn="base">
        <a:lnSpc>
          <a:spcPct val="90000"/>
        </a:lnSpc>
        <a:spcBef>
          <a:spcPts val="363"/>
        </a:spcBef>
        <a:spcAft>
          <a:spcPts val="175"/>
        </a:spcAft>
        <a:buClr>
          <a:srgbClr val="9E3611"/>
        </a:buClr>
        <a:buSzPct val="85000"/>
        <a:buFont typeface="Wingdings" pitchFamily="2" charset="2"/>
        <a:buChar char="§"/>
        <a:defRPr sz="1400" kern="1200">
          <a:solidFill>
            <a:schemeClr val="tx1"/>
          </a:solidFill>
          <a:latin typeface="+mn-lt"/>
          <a:ea typeface="+mn-ea"/>
          <a:cs typeface="+mn-cs"/>
        </a:defRPr>
      </a:lvl4pPr>
      <a:lvl5pPr marL="1150938" indent="-163513" algn="l" defTabSz="822325" rtl="0" fontAlgn="base">
        <a:lnSpc>
          <a:spcPct val="90000"/>
        </a:lnSpc>
        <a:spcBef>
          <a:spcPts val="363"/>
        </a:spcBef>
        <a:spcAft>
          <a:spcPts val="175"/>
        </a:spcAft>
        <a:buClr>
          <a:srgbClr val="9E3611"/>
        </a:buClr>
        <a:buSzPct val="85000"/>
        <a:buFont typeface="Wingdings" pitchFamily="2" charset="2"/>
        <a:buChar char="§"/>
        <a:defRPr sz="1400" kern="1200">
          <a:solidFill>
            <a:schemeClr val="tx1"/>
          </a:solidFill>
          <a:latin typeface="+mn-lt"/>
          <a:ea typeface="+mn-ea"/>
          <a:cs typeface="+mn-cs"/>
        </a:defRPr>
      </a:lvl5pPr>
      <a:lvl6pPr marL="1440000" indent="-205740" algn="l" defTabSz="822960" rtl="0" eaLnBrk="1" latinLnBrk="0" hangingPunct="1">
        <a:lnSpc>
          <a:spcPct val="90000"/>
        </a:lnSpc>
        <a:spcBef>
          <a:spcPts val="360"/>
        </a:spcBef>
        <a:spcAft>
          <a:spcPts val="180"/>
        </a:spcAft>
        <a:buClr>
          <a:schemeClr val="accent1">
            <a:lumMod val="75000"/>
          </a:schemeClr>
        </a:buClr>
        <a:buSzPct val="85000"/>
        <a:buFont typeface="Wingdings" pitchFamily="2" charset="2"/>
        <a:buChar char="§"/>
        <a:defRPr sz="1440" kern="1200">
          <a:solidFill>
            <a:schemeClr val="tx1"/>
          </a:solidFill>
          <a:latin typeface="+mn-lt"/>
          <a:ea typeface="+mn-ea"/>
          <a:cs typeface="+mn-cs"/>
        </a:defRPr>
      </a:lvl6pPr>
      <a:lvl7pPr marL="1710000" indent="-205740" algn="l" defTabSz="822960" rtl="0" eaLnBrk="1" latinLnBrk="0" hangingPunct="1">
        <a:lnSpc>
          <a:spcPct val="90000"/>
        </a:lnSpc>
        <a:spcBef>
          <a:spcPts val="360"/>
        </a:spcBef>
        <a:spcAft>
          <a:spcPts val="180"/>
        </a:spcAft>
        <a:buClr>
          <a:schemeClr val="accent1">
            <a:lumMod val="75000"/>
          </a:schemeClr>
        </a:buClr>
        <a:buSzPct val="85000"/>
        <a:buFont typeface="Wingdings" pitchFamily="2" charset="2"/>
        <a:buChar char="§"/>
        <a:defRPr sz="1440" kern="1200">
          <a:solidFill>
            <a:schemeClr val="tx1"/>
          </a:solidFill>
          <a:latin typeface="+mn-lt"/>
          <a:ea typeface="+mn-ea"/>
          <a:cs typeface="+mn-cs"/>
        </a:defRPr>
      </a:lvl7pPr>
      <a:lvl8pPr marL="1980000" indent="-205740" algn="l" defTabSz="822960" rtl="0" eaLnBrk="1" latinLnBrk="0" hangingPunct="1">
        <a:lnSpc>
          <a:spcPct val="90000"/>
        </a:lnSpc>
        <a:spcBef>
          <a:spcPts val="360"/>
        </a:spcBef>
        <a:spcAft>
          <a:spcPts val="180"/>
        </a:spcAft>
        <a:buClr>
          <a:schemeClr val="accent1">
            <a:lumMod val="75000"/>
          </a:schemeClr>
        </a:buClr>
        <a:buSzPct val="85000"/>
        <a:buFont typeface="Wingdings" pitchFamily="2" charset="2"/>
        <a:buChar char="§"/>
        <a:defRPr sz="1440" kern="1200">
          <a:solidFill>
            <a:schemeClr val="tx1"/>
          </a:solidFill>
          <a:latin typeface="+mn-lt"/>
          <a:ea typeface="+mn-ea"/>
          <a:cs typeface="+mn-cs"/>
        </a:defRPr>
      </a:lvl8pPr>
      <a:lvl9pPr marL="2250000" indent="-205740" algn="l" defTabSz="822960" rtl="0" eaLnBrk="1" latinLnBrk="0" hangingPunct="1">
        <a:lnSpc>
          <a:spcPct val="90000"/>
        </a:lnSpc>
        <a:spcBef>
          <a:spcPts val="360"/>
        </a:spcBef>
        <a:spcAft>
          <a:spcPts val="180"/>
        </a:spcAft>
        <a:buClr>
          <a:schemeClr val="accent1">
            <a:lumMod val="75000"/>
          </a:schemeClr>
        </a:buClr>
        <a:buSzPct val="85000"/>
        <a:buFont typeface="Wingdings" pitchFamily="2" charset="2"/>
        <a:buChar char="§"/>
        <a:defRPr sz="1440" kern="1200">
          <a:solidFill>
            <a:schemeClr val="tx1"/>
          </a:solidFill>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hyperlink" Target="https://www.python-course.eu/neural_network_mnist.php" TargetMode="External"/><Relationship Id="rId2" Type="http://schemas.openxmlformats.org/officeDocument/2006/relationships/hyperlink" Target="http://yann.lecun.com/exdb/mnis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notesSlide" Target="../notesSlides/notesSlide3.xml"/><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emf"/><Relationship Id="rId5" Type="http://schemas.openxmlformats.org/officeDocument/2006/relationships/oleObject" Target="../embeddings/oleObject2.bin"/><Relationship Id="rId10" Type="http://schemas.openxmlformats.org/officeDocument/2006/relationships/image" Target="../media/image13.png"/><Relationship Id="rId4" Type="http://schemas.openxmlformats.org/officeDocument/2006/relationships/image" Target="../media/image11.jpeg"/><Relationship Id="rId9" Type="http://schemas.openxmlformats.org/officeDocument/2006/relationships/image" Target="../media/image12.jpeg"/></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hyperlink" Target="https://www.youtube.com/watch?v=sDv4f4s2SB8" TargetMode="Externa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7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8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6613-A60B-F84D-81C0-B833A24DCB2E}"/>
              </a:ext>
            </a:extLst>
          </p:cNvPr>
          <p:cNvSpPr>
            <a:spLocks noGrp="1"/>
          </p:cNvSpPr>
          <p:nvPr>
            <p:ph type="ctrTitle"/>
          </p:nvPr>
        </p:nvSpPr>
        <p:spPr>
          <a:xfrm>
            <a:off x="1371600" y="1581625"/>
            <a:ext cx="8229600" cy="2342947"/>
          </a:xfrm>
        </p:spPr>
        <p:txBody>
          <a:bodyPr>
            <a:normAutofit/>
          </a:bodyPr>
          <a:lstStyle/>
          <a:p>
            <a:pPr defTabSz="822960" fontAlgn="auto">
              <a:spcAft>
                <a:spcPts val="0"/>
              </a:spcAft>
              <a:defRPr/>
            </a:pPr>
            <a:r>
              <a:rPr lang="en-US" altLang="en-US" sz="5280" dirty="0"/>
              <a:t>Classification</a:t>
            </a:r>
            <a:r>
              <a:rPr lang="ar-SA" altLang="en-US" sz="5280" dirty="0"/>
              <a:t> </a:t>
            </a:r>
            <a:r>
              <a:rPr lang="en-US" altLang="en-US" sz="5280" dirty="0"/>
              <a:t> and Regression</a:t>
            </a:r>
            <a:endParaRPr lang="en-US" sz="2880" dirty="0"/>
          </a:p>
        </p:txBody>
      </p:sp>
      <p:sp>
        <p:nvSpPr>
          <p:cNvPr id="3" name="Subtitle 2">
            <a:extLst>
              <a:ext uri="{FF2B5EF4-FFF2-40B4-BE49-F238E27FC236}">
                <a16:creationId xmlns:a16="http://schemas.microsoft.com/office/drawing/2014/main" id="{63A7EAB4-3CB7-F64A-87A8-6ADB313E903C}"/>
              </a:ext>
            </a:extLst>
          </p:cNvPr>
          <p:cNvSpPr>
            <a:spLocks noGrp="1"/>
          </p:cNvSpPr>
          <p:nvPr>
            <p:ph type="subTitle" idx="1"/>
          </p:nvPr>
        </p:nvSpPr>
        <p:spPr>
          <a:xfrm>
            <a:off x="1371600" y="4589463"/>
            <a:ext cx="8229600" cy="1254125"/>
          </a:xfrm>
        </p:spPr>
        <p:txBody>
          <a:bodyPr/>
          <a:lstStyle/>
          <a:p>
            <a:pPr algn="ctr" defTabSz="822960" fontAlgn="auto">
              <a:spcBef>
                <a:spcPts val="1080"/>
              </a:spcBef>
              <a:spcAft>
                <a:spcPts val="0"/>
              </a:spcAft>
              <a:buClr>
                <a:schemeClr val="accent1">
                  <a:lumMod val="75000"/>
                </a:schemeClr>
              </a:buClr>
              <a:defRPr/>
            </a:pPr>
            <a:r>
              <a:rPr lang="en-US" dirty="0"/>
              <a:t>Dr. Malak Abdullah</a:t>
            </a:r>
          </a:p>
          <a:p>
            <a:pPr algn="ctr" defTabSz="822960" fontAlgn="auto">
              <a:spcBef>
                <a:spcPts val="1080"/>
              </a:spcBef>
              <a:spcAft>
                <a:spcPts val="0"/>
              </a:spcAft>
              <a:buClr>
                <a:schemeClr val="accent1">
                  <a:lumMod val="75000"/>
                </a:schemeClr>
              </a:buClr>
              <a:defRPr/>
            </a:pPr>
            <a:r>
              <a:rPr lang="en-US" dirty="0"/>
              <a:t>Computer Science Department</a:t>
            </a:r>
          </a:p>
          <a:p>
            <a:pPr algn="ctr" defTabSz="822960" fontAlgn="auto">
              <a:spcBef>
                <a:spcPts val="1080"/>
              </a:spcBef>
              <a:spcAft>
                <a:spcPts val="0"/>
              </a:spcAft>
              <a:buClr>
                <a:schemeClr val="accent1">
                  <a:lumMod val="75000"/>
                </a:schemeClr>
              </a:buClr>
              <a:defRPr/>
            </a:pPr>
            <a:r>
              <a:rPr lang="en-US" dirty="0"/>
              <a:t>Jordan University of Science and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3021F-D400-5A40-853E-0E6C7DD86F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E4CECE-D491-A84E-A84A-AA14E109B323}"/>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4E7E706-F1A5-5B4F-AF12-63CBB7033276}"/>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60C4D14B-1618-8D4F-9850-0F209F64D95E}"/>
              </a:ext>
            </a:extLst>
          </p:cNvPr>
          <p:cNvPicPr>
            <a:picLocks noChangeAspect="1"/>
          </p:cNvPicPr>
          <p:nvPr/>
        </p:nvPicPr>
        <p:blipFill>
          <a:blip r:embed="rId2"/>
          <a:stretch>
            <a:fillRect/>
          </a:stretch>
        </p:blipFill>
        <p:spPr>
          <a:xfrm>
            <a:off x="1572797" y="342900"/>
            <a:ext cx="7827206" cy="6172200"/>
          </a:xfrm>
          <a:prstGeom prst="rect">
            <a:avLst/>
          </a:prstGeom>
        </p:spPr>
      </p:pic>
    </p:spTree>
    <p:extLst>
      <p:ext uri="{BB962C8B-B14F-4D97-AF65-F5344CB8AC3E}">
        <p14:creationId xmlns:p14="http://schemas.microsoft.com/office/powerpoint/2010/main" val="391669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852F-D4B5-0145-84F7-53EDC1F4AA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8D1226-5FA6-8548-A135-C2040E24E013}"/>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17101D7-65A1-DA41-B535-8E14063A7B4E}"/>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ACE7D80F-F3D1-EB46-B576-2B95A77EB3F5}"/>
              </a:ext>
            </a:extLst>
          </p:cNvPr>
          <p:cNvPicPr>
            <a:picLocks noChangeAspect="1"/>
          </p:cNvPicPr>
          <p:nvPr/>
        </p:nvPicPr>
        <p:blipFill>
          <a:blip r:embed="rId2"/>
          <a:stretch>
            <a:fillRect/>
          </a:stretch>
        </p:blipFill>
        <p:spPr>
          <a:xfrm>
            <a:off x="0" y="1945758"/>
            <a:ext cx="10972800" cy="2966484"/>
          </a:xfrm>
          <a:prstGeom prst="rect">
            <a:avLst/>
          </a:prstGeom>
        </p:spPr>
      </p:pic>
    </p:spTree>
    <p:extLst>
      <p:ext uri="{BB962C8B-B14F-4D97-AF65-F5344CB8AC3E}">
        <p14:creationId xmlns:p14="http://schemas.microsoft.com/office/powerpoint/2010/main" val="3508968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590B319-1154-DC4D-A93D-C1E98B3E3A81}"/>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A017C2DE-3557-A14A-9570-8E89D9875A66}"/>
              </a:ext>
            </a:extLst>
          </p:cNvPr>
          <p:cNvPicPr>
            <a:picLocks noChangeAspect="1"/>
          </p:cNvPicPr>
          <p:nvPr/>
        </p:nvPicPr>
        <p:blipFill>
          <a:blip r:embed="rId2"/>
          <a:stretch>
            <a:fillRect/>
          </a:stretch>
        </p:blipFill>
        <p:spPr>
          <a:xfrm>
            <a:off x="0" y="342899"/>
            <a:ext cx="7469944" cy="5520909"/>
          </a:xfrm>
          <a:prstGeom prst="rect">
            <a:avLst/>
          </a:prstGeom>
        </p:spPr>
      </p:pic>
    </p:spTree>
    <p:extLst>
      <p:ext uri="{BB962C8B-B14F-4D97-AF65-F5344CB8AC3E}">
        <p14:creationId xmlns:p14="http://schemas.microsoft.com/office/powerpoint/2010/main" val="4044259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64242BC-526F-3E4C-BDAA-18033733F0E5}"/>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B4AC3509-B60A-6043-9AB7-EFA212DBD72B}"/>
              </a:ext>
            </a:extLst>
          </p:cNvPr>
          <p:cNvPicPr>
            <a:picLocks noChangeAspect="1"/>
          </p:cNvPicPr>
          <p:nvPr/>
        </p:nvPicPr>
        <p:blipFill>
          <a:blip r:embed="rId2"/>
          <a:stretch>
            <a:fillRect/>
          </a:stretch>
        </p:blipFill>
        <p:spPr>
          <a:xfrm>
            <a:off x="5433372" y="1710280"/>
            <a:ext cx="5539428" cy="4178104"/>
          </a:xfrm>
          <a:prstGeom prst="rect">
            <a:avLst/>
          </a:prstGeom>
        </p:spPr>
      </p:pic>
      <p:pic>
        <p:nvPicPr>
          <p:cNvPr id="8" name="Picture 7">
            <a:extLst>
              <a:ext uri="{FF2B5EF4-FFF2-40B4-BE49-F238E27FC236}">
                <a16:creationId xmlns:a16="http://schemas.microsoft.com/office/drawing/2014/main" id="{D45AAC0A-60E0-FC48-A650-BDECB39BE592}"/>
              </a:ext>
            </a:extLst>
          </p:cNvPr>
          <p:cNvPicPr>
            <a:picLocks noChangeAspect="1"/>
          </p:cNvPicPr>
          <p:nvPr/>
        </p:nvPicPr>
        <p:blipFill>
          <a:blip r:embed="rId3"/>
          <a:stretch>
            <a:fillRect/>
          </a:stretch>
        </p:blipFill>
        <p:spPr>
          <a:xfrm>
            <a:off x="1" y="342901"/>
            <a:ext cx="5710722" cy="5064369"/>
          </a:xfrm>
          <a:prstGeom prst="rect">
            <a:avLst/>
          </a:prstGeom>
        </p:spPr>
      </p:pic>
    </p:spTree>
    <p:extLst>
      <p:ext uri="{BB962C8B-B14F-4D97-AF65-F5344CB8AC3E}">
        <p14:creationId xmlns:p14="http://schemas.microsoft.com/office/powerpoint/2010/main" val="1396317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C524-4FCA-2148-9084-37453E2CB6EE}"/>
              </a:ext>
            </a:extLst>
          </p:cNvPr>
          <p:cNvSpPr>
            <a:spLocks noGrp="1"/>
          </p:cNvSpPr>
          <p:nvPr>
            <p:ph type="title"/>
          </p:nvPr>
        </p:nvSpPr>
        <p:spPr/>
        <p:txBody>
          <a:bodyPr/>
          <a:lstStyle/>
          <a:p>
            <a:r>
              <a:rPr lang="en-US" dirty="0"/>
              <a:t>Train the model</a:t>
            </a:r>
          </a:p>
        </p:txBody>
      </p:sp>
      <p:sp>
        <p:nvSpPr>
          <p:cNvPr id="3" name="Content Placeholder 2">
            <a:extLst>
              <a:ext uri="{FF2B5EF4-FFF2-40B4-BE49-F238E27FC236}">
                <a16:creationId xmlns:a16="http://schemas.microsoft.com/office/drawing/2014/main" id="{7EDD2DB0-C6A9-E34B-ABD1-C9CC0ECBBA62}"/>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4F50FCD-1B2F-564D-B6EB-EBBE8D9F5C7C}"/>
              </a:ext>
            </a:extLst>
          </p:cNvPr>
          <p:cNvSpPr>
            <a:spLocks noGrp="1"/>
          </p:cNvSpPr>
          <p:nvPr>
            <p:ph type="dt" sz="half" idx="10"/>
          </p:nvPr>
        </p:nvSpPr>
        <p:spPr/>
        <p:txBody>
          <a:bodyPr/>
          <a:lstStyle/>
          <a:p>
            <a:r>
              <a:rPr lang="en-US"/>
              <a:t>First Semester 2021-2022</a:t>
            </a:r>
            <a:endParaRPr lang="en-US" dirty="0"/>
          </a:p>
        </p:txBody>
      </p:sp>
      <p:pic>
        <p:nvPicPr>
          <p:cNvPr id="6" name="Picture 5">
            <a:extLst>
              <a:ext uri="{FF2B5EF4-FFF2-40B4-BE49-F238E27FC236}">
                <a16:creationId xmlns:a16="http://schemas.microsoft.com/office/drawing/2014/main" id="{09C8C27F-04F1-9241-8411-FE0CF917D86A}"/>
              </a:ext>
            </a:extLst>
          </p:cNvPr>
          <p:cNvPicPr>
            <a:picLocks noChangeAspect="1"/>
          </p:cNvPicPr>
          <p:nvPr/>
        </p:nvPicPr>
        <p:blipFill>
          <a:blip r:embed="rId2"/>
          <a:stretch>
            <a:fillRect/>
          </a:stretch>
        </p:blipFill>
        <p:spPr>
          <a:xfrm>
            <a:off x="282893" y="1911667"/>
            <a:ext cx="7950994" cy="3986213"/>
          </a:xfrm>
          <a:prstGeom prst="rect">
            <a:avLst/>
          </a:prstGeom>
        </p:spPr>
      </p:pic>
    </p:spTree>
    <p:extLst>
      <p:ext uri="{BB962C8B-B14F-4D97-AF65-F5344CB8AC3E}">
        <p14:creationId xmlns:p14="http://schemas.microsoft.com/office/powerpoint/2010/main" val="2450682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3">
            <a:extLst>
              <a:ext uri="{FF2B5EF4-FFF2-40B4-BE49-F238E27FC236}">
                <a16:creationId xmlns:a16="http://schemas.microsoft.com/office/drawing/2014/main" id="{0CCC250E-8E76-3440-8902-DC0523F230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23200" y="1354818"/>
            <a:ext cx="3149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itle 2">
            <a:extLst>
              <a:ext uri="{FF2B5EF4-FFF2-40B4-BE49-F238E27FC236}">
                <a16:creationId xmlns:a16="http://schemas.microsoft.com/office/drawing/2014/main" id="{4ACDD8A4-BBBB-FF4E-A7B2-F76D98746528}"/>
              </a:ext>
            </a:extLst>
          </p:cNvPr>
          <p:cNvSpPr>
            <a:spLocks noGrp="1" noChangeArrowheads="1"/>
          </p:cNvSpPr>
          <p:nvPr>
            <p:ph type="title"/>
          </p:nvPr>
        </p:nvSpPr>
        <p:spPr>
          <a:xfrm>
            <a:off x="274320" y="2177"/>
            <a:ext cx="9403080" cy="1609344"/>
          </a:xfrm>
        </p:spPr>
        <p:txBody>
          <a:bodyPr/>
          <a:lstStyle/>
          <a:p>
            <a:pPr defTabSz="822960" fontAlgn="auto">
              <a:spcAft>
                <a:spcPts val="0"/>
              </a:spcAft>
              <a:defRPr/>
            </a:pPr>
            <a:r>
              <a:rPr lang="en-US" altLang="en-US" sz="4860" dirty="0"/>
              <a:t>MNIST database of handwritten digits</a:t>
            </a:r>
          </a:p>
        </p:txBody>
      </p:sp>
      <p:sp>
        <p:nvSpPr>
          <p:cNvPr id="47107" name="Content Placeholder 1">
            <a:extLst>
              <a:ext uri="{FF2B5EF4-FFF2-40B4-BE49-F238E27FC236}">
                <a16:creationId xmlns:a16="http://schemas.microsoft.com/office/drawing/2014/main" id="{EB28FA29-AF0A-994C-9E9D-AB7010381306}"/>
              </a:ext>
            </a:extLst>
          </p:cNvPr>
          <p:cNvSpPr>
            <a:spLocks noGrp="1" noChangeArrowheads="1"/>
          </p:cNvSpPr>
          <p:nvPr>
            <p:ph idx="1"/>
          </p:nvPr>
        </p:nvSpPr>
        <p:spPr bwMode="auto">
          <a:xfrm>
            <a:off x="609600" y="1387475"/>
            <a:ext cx="9982199" cy="6216650"/>
          </a:xfrm>
        </p:spPr>
        <p:txBody>
          <a:bodyPr wrap="square" numCol="1" anchor="t" anchorCtr="0" compatLnSpc="1">
            <a:prstTxWarp prst="textNoShape">
              <a:avLst/>
            </a:prstTxWarp>
          </a:bodyPr>
          <a:lstStyle/>
          <a:p>
            <a:r>
              <a:rPr lang="en-US" altLang="en-US" sz="2000" dirty="0"/>
              <a:t>Gray-scale images, 28 x 28 pixels.</a:t>
            </a:r>
          </a:p>
          <a:p>
            <a:r>
              <a:rPr lang="en-US" altLang="en-US" sz="2000" dirty="0"/>
              <a:t>10 classes, labels 0 through 9.</a:t>
            </a:r>
          </a:p>
          <a:p>
            <a:r>
              <a:rPr lang="en-US" altLang="en-US" sz="2000" dirty="0"/>
              <a:t>Training set of 60,000 samples.</a:t>
            </a:r>
          </a:p>
          <a:p>
            <a:r>
              <a:rPr lang="en-US" altLang="en-US" sz="2000" dirty="0"/>
              <a:t>Test set of 10,000 samples.</a:t>
            </a:r>
          </a:p>
          <a:p>
            <a:r>
              <a:rPr lang="en-US" altLang="en-US" sz="2000" dirty="0"/>
              <a:t>Subset of a larger set available from NIST.</a:t>
            </a:r>
          </a:p>
        </p:txBody>
      </p:sp>
      <p:sp>
        <p:nvSpPr>
          <p:cNvPr id="2" name="Date Placeholder 1">
            <a:extLst>
              <a:ext uri="{FF2B5EF4-FFF2-40B4-BE49-F238E27FC236}">
                <a16:creationId xmlns:a16="http://schemas.microsoft.com/office/drawing/2014/main" id="{8EACED61-7737-4F41-B387-94C5AA1DFF5F}"/>
              </a:ext>
            </a:extLst>
          </p:cNvPr>
          <p:cNvSpPr>
            <a:spLocks noGrp="1"/>
          </p:cNvSpPr>
          <p:nvPr>
            <p:ph type="dt" sz="half" idx="10"/>
          </p:nvPr>
        </p:nvSpPr>
        <p:spPr/>
        <p:txBody>
          <a:bodyPr/>
          <a:lstStyle/>
          <a:p>
            <a:pPr>
              <a:defRPr/>
            </a:pPr>
            <a:r>
              <a:rPr lang="en-US"/>
              <a:t>First Semester 2021-2022</a:t>
            </a:r>
            <a:endParaRPr lang="en-US" dirty="0"/>
          </a:p>
        </p:txBody>
      </p:sp>
      <p:pic>
        <p:nvPicPr>
          <p:cNvPr id="8" name="Picture 7">
            <a:extLst>
              <a:ext uri="{FF2B5EF4-FFF2-40B4-BE49-F238E27FC236}">
                <a16:creationId xmlns:a16="http://schemas.microsoft.com/office/drawing/2014/main" id="{1BD231DC-D90C-C148-9F1B-E70CA09174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3576515"/>
            <a:ext cx="5966278" cy="3132689"/>
          </a:xfrm>
          <a:prstGeom prst="rect">
            <a:avLst/>
          </a:prstGeom>
        </p:spPr>
      </p:pic>
    </p:spTree>
    <p:extLst>
      <p:ext uri="{BB962C8B-B14F-4D97-AF65-F5344CB8AC3E}">
        <p14:creationId xmlns:p14="http://schemas.microsoft.com/office/powerpoint/2010/main" val="4214877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2">
            <a:extLst>
              <a:ext uri="{FF2B5EF4-FFF2-40B4-BE49-F238E27FC236}">
                <a16:creationId xmlns:a16="http://schemas.microsoft.com/office/drawing/2014/main" id="{33CD5CD1-A2F6-8647-BD1D-F177A91A3942}"/>
              </a:ext>
            </a:extLst>
          </p:cNvPr>
          <p:cNvSpPr>
            <a:spLocks noGrp="1" noChangeArrowheads="1"/>
          </p:cNvSpPr>
          <p:nvPr>
            <p:ph type="title"/>
          </p:nvPr>
        </p:nvSpPr>
        <p:spPr>
          <a:xfrm>
            <a:off x="381000" y="76200"/>
            <a:ext cx="9052560" cy="1609344"/>
          </a:xfrm>
        </p:spPr>
        <p:txBody>
          <a:bodyPr/>
          <a:lstStyle/>
          <a:p>
            <a:pPr defTabSz="822960" fontAlgn="auto">
              <a:spcAft>
                <a:spcPts val="0"/>
              </a:spcAft>
              <a:defRPr/>
            </a:pPr>
            <a:r>
              <a:rPr lang="en-US" altLang="en-US" sz="4860" dirty="0"/>
              <a:t>Coding</a:t>
            </a:r>
          </a:p>
        </p:txBody>
      </p:sp>
      <p:sp>
        <p:nvSpPr>
          <p:cNvPr id="26626" name="Content Placeholder 2">
            <a:extLst>
              <a:ext uri="{FF2B5EF4-FFF2-40B4-BE49-F238E27FC236}">
                <a16:creationId xmlns:a16="http://schemas.microsoft.com/office/drawing/2014/main" id="{B3994E65-5029-9D4A-9B68-8B751D0D4318}"/>
              </a:ext>
            </a:extLst>
          </p:cNvPr>
          <p:cNvSpPr>
            <a:spLocks noGrp="1" noChangeArrowheads="1"/>
          </p:cNvSpPr>
          <p:nvPr>
            <p:ph idx="1"/>
          </p:nvPr>
        </p:nvSpPr>
        <p:spPr bwMode="auto">
          <a:xfrm>
            <a:off x="369888" y="1674813"/>
            <a:ext cx="9053512" cy="4051300"/>
          </a:xfrm>
        </p:spPr>
        <p:txBody>
          <a:bodyPr wrap="square" numCol="1" anchor="t" anchorCtr="0" compatLnSpc="1">
            <a:prstTxWarp prst="textNoShape">
              <a:avLst/>
            </a:prstTxWarp>
          </a:bodyPr>
          <a:lstStyle/>
          <a:p>
            <a:r>
              <a:rPr lang="en-US" altLang="en-US" dirty="0"/>
              <a:t>We will be using MNIST dataset, which is a set of 70,000 small images of digits handwritten by high school students and employees of the US Census </a:t>
            </a:r>
            <a:r>
              <a:rPr lang="en-US" altLang="en-US" dirty="0" err="1"/>
              <a:t>Bureue</a:t>
            </a:r>
            <a:r>
              <a:rPr lang="en-US" altLang="en-US" dirty="0"/>
              <a:t>.</a:t>
            </a:r>
          </a:p>
          <a:p>
            <a:r>
              <a:rPr lang="en-US" altLang="en-US" dirty="0"/>
              <a:t>Each image is labeled with the digit it represents.</a:t>
            </a:r>
          </a:p>
          <a:p>
            <a:r>
              <a:rPr lang="en-US" altLang="en-US" dirty="0"/>
              <a:t>This dataset is The “hello world” for Machine learning</a:t>
            </a:r>
          </a:p>
          <a:p>
            <a:r>
              <a:rPr lang="en-US" altLang="en-US" dirty="0"/>
              <a:t>Each digit size-normalized and centered in a fixed-size image.</a:t>
            </a:r>
          </a:p>
          <a:p>
            <a:r>
              <a:rPr lang="en-US" altLang="en-US" dirty="0"/>
              <a:t>Good database for people who want to try machine learning techniques on real-world data while spending minimal effort on preprocessing and formatting. </a:t>
            </a:r>
          </a:p>
          <a:p>
            <a:r>
              <a:rPr lang="en-US" altLang="en-US" dirty="0">
                <a:hlinkClick r:id="rId2"/>
              </a:rPr>
              <a:t>http://yann.lecun.com/exdb/mnist/</a:t>
            </a:r>
            <a:endParaRPr lang="en-US" altLang="en-US" dirty="0"/>
          </a:p>
          <a:p>
            <a:r>
              <a:rPr lang="en-US" altLang="en-US" dirty="0"/>
              <a:t>You can find the dataset as Training 60,000 and test 10,000 on: </a:t>
            </a:r>
            <a:r>
              <a:rPr lang="en-US" altLang="en-US" dirty="0">
                <a:hlinkClick r:id="rId3"/>
              </a:rPr>
              <a:t>https://www.python-course.eu/neural_network_mnist.php</a:t>
            </a:r>
            <a:endParaRPr lang="en-US" altLang="en-US" dirty="0"/>
          </a:p>
          <a:p>
            <a:endParaRPr lang="en-US" altLang="en-US" dirty="0"/>
          </a:p>
        </p:txBody>
      </p:sp>
      <p:sp>
        <p:nvSpPr>
          <p:cNvPr id="2" name="Date Placeholder 1">
            <a:extLst>
              <a:ext uri="{FF2B5EF4-FFF2-40B4-BE49-F238E27FC236}">
                <a16:creationId xmlns:a16="http://schemas.microsoft.com/office/drawing/2014/main" id="{89932E2A-E982-1841-B89B-765B3779B35A}"/>
              </a:ext>
            </a:extLst>
          </p:cNvPr>
          <p:cNvSpPr>
            <a:spLocks noGrp="1"/>
          </p:cNvSpPr>
          <p:nvPr>
            <p:ph type="dt" sz="half" idx="10"/>
          </p:nvPr>
        </p:nvSpPr>
        <p:spPr/>
        <p:txBody>
          <a:bodyPr/>
          <a:lstStyle/>
          <a:p>
            <a:pPr>
              <a:defRPr/>
            </a:pPr>
            <a:r>
              <a:rPr lang="en-US"/>
              <a:t>First Semester 2021-2022</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2">
            <a:extLst>
              <a:ext uri="{FF2B5EF4-FFF2-40B4-BE49-F238E27FC236}">
                <a16:creationId xmlns:a16="http://schemas.microsoft.com/office/drawing/2014/main" id="{B68B4992-F570-384E-A9BC-545DF4C79F07}"/>
              </a:ext>
            </a:extLst>
          </p:cNvPr>
          <p:cNvSpPr>
            <a:spLocks noGrp="1" noChangeArrowheads="1"/>
          </p:cNvSpPr>
          <p:nvPr>
            <p:ph type="title"/>
          </p:nvPr>
        </p:nvSpPr>
        <p:spPr>
          <a:xfrm>
            <a:off x="459377" y="21771"/>
            <a:ext cx="9052560" cy="1609344"/>
          </a:xfrm>
        </p:spPr>
        <p:txBody>
          <a:bodyPr/>
          <a:lstStyle/>
          <a:p>
            <a:pPr defTabSz="822960" fontAlgn="auto">
              <a:spcAft>
                <a:spcPts val="0"/>
              </a:spcAft>
              <a:defRPr/>
            </a:pPr>
            <a:r>
              <a:rPr lang="en-US" altLang="en-US" sz="4860" dirty="0"/>
              <a:t>Example</a:t>
            </a:r>
          </a:p>
        </p:txBody>
      </p:sp>
      <p:sp>
        <p:nvSpPr>
          <p:cNvPr id="27650" name="Content Placeholder 1">
            <a:extLst>
              <a:ext uri="{FF2B5EF4-FFF2-40B4-BE49-F238E27FC236}">
                <a16:creationId xmlns:a16="http://schemas.microsoft.com/office/drawing/2014/main" id="{ABBC0294-939B-354A-BB2B-51FEAD30CE1E}"/>
              </a:ext>
            </a:extLst>
          </p:cNvPr>
          <p:cNvSpPr>
            <a:spLocks noGrp="1" noChangeArrowheads="1"/>
          </p:cNvSpPr>
          <p:nvPr>
            <p:ph idx="1"/>
          </p:nvPr>
        </p:nvSpPr>
        <p:spPr bwMode="auto"/>
        <p:txBody>
          <a:bodyPr wrap="square" numCol="1" anchor="t" anchorCtr="0" compatLnSpc="1">
            <a:prstTxWarp prst="textNoShape">
              <a:avLst/>
            </a:prstTxWarp>
          </a:bodyPr>
          <a:lstStyle/>
          <a:p>
            <a:endParaRPr lang="en-US" altLang="en-US"/>
          </a:p>
        </p:txBody>
      </p:sp>
      <p:pic>
        <p:nvPicPr>
          <p:cNvPr id="27651" name="Picture 3">
            <a:extLst>
              <a:ext uri="{FF2B5EF4-FFF2-40B4-BE49-F238E27FC236}">
                <a16:creationId xmlns:a16="http://schemas.microsoft.com/office/drawing/2014/main" id="{63955BF4-E983-5840-8498-733A55652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8" y="1447800"/>
            <a:ext cx="5973762" cy="525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TextBox 4">
            <a:extLst>
              <a:ext uri="{FF2B5EF4-FFF2-40B4-BE49-F238E27FC236}">
                <a16:creationId xmlns:a16="http://schemas.microsoft.com/office/drawing/2014/main" id="{97941B11-E851-0148-8AE7-B16176C2BB5B}"/>
              </a:ext>
            </a:extLst>
          </p:cNvPr>
          <p:cNvSpPr txBox="1">
            <a:spLocks noChangeArrowheads="1"/>
          </p:cNvSpPr>
          <p:nvPr/>
        </p:nvSpPr>
        <p:spPr bwMode="auto">
          <a:xfrm>
            <a:off x="7315200" y="1965325"/>
            <a:ext cx="3230563"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r>
              <a:rPr lang="en-US" altLang="en-US" sz="1680"/>
              <a:t>28 X 28  = 784 features</a:t>
            </a:r>
          </a:p>
        </p:txBody>
      </p:sp>
      <p:sp>
        <p:nvSpPr>
          <p:cNvPr id="2" name="Date Placeholder 1">
            <a:extLst>
              <a:ext uri="{FF2B5EF4-FFF2-40B4-BE49-F238E27FC236}">
                <a16:creationId xmlns:a16="http://schemas.microsoft.com/office/drawing/2014/main" id="{53947C03-E397-B048-B4C5-97D280AF430D}"/>
              </a:ext>
            </a:extLst>
          </p:cNvPr>
          <p:cNvSpPr>
            <a:spLocks noGrp="1"/>
          </p:cNvSpPr>
          <p:nvPr>
            <p:ph type="dt" sz="half" idx="10"/>
          </p:nvPr>
        </p:nvSpPr>
        <p:spPr/>
        <p:txBody>
          <a:bodyPr/>
          <a:lstStyle/>
          <a:p>
            <a:pPr>
              <a:defRPr/>
            </a:pPr>
            <a:r>
              <a:rPr lang="en-US"/>
              <a:t>First Semester 2021-2022</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2">
            <a:extLst>
              <a:ext uri="{FF2B5EF4-FFF2-40B4-BE49-F238E27FC236}">
                <a16:creationId xmlns:a16="http://schemas.microsoft.com/office/drawing/2014/main" id="{2D000813-80A1-B34F-837A-69677EDD6D70}"/>
              </a:ext>
            </a:extLst>
          </p:cNvPr>
          <p:cNvSpPr>
            <a:spLocks noGrp="1" noChangeArrowheads="1"/>
          </p:cNvSpPr>
          <p:nvPr>
            <p:ph type="title"/>
          </p:nvPr>
        </p:nvSpPr>
        <p:spPr>
          <a:xfrm>
            <a:off x="457200" y="0"/>
            <a:ext cx="9052560" cy="1609344"/>
          </a:xfrm>
        </p:spPr>
        <p:txBody>
          <a:bodyPr/>
          <a:lstStyle/>
          <a:p>
            <a:pPr defTabSz="822960" fontAlgn="auto">
              <a:spcAft>
                <a:spcPts val="0"/>
              </a:spcAft>
              <a:defRPr/>
            </a:pPr>
            <a:r>
              <a:rPr lang="en-US" altLang="en-US" sz="4860" dirty="0"/>
              <a:t>Reading data</a:t>
            </a:r>
          </a:p>
        </p:txBody>
      </p:sp>
      <p:sp>
        <p:nvSpPr>
          <p:cNvPr id="28674" name="Content Placeholder 1">
            <a:extLst>
              <a:ext uri="{FF2B5EF4-FFF2-40B4-BE49-F238E27FC236}">
                <a16:creationId xmlns:a16="http://schemas.microsoft.com/office/drawing/2014/main" id="{70405DFD-4ED0-4C43-A622-68D53F16BC5F}"/>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t>Train 60,000 and Test 10,000</a:t>
            </a:r>
          </a:p>
        </p:txBody>
      </p:sp>
      <p:pic>
        <p:nvPicPr>
          <p:cNvPr id="28675" name="Picture 3">
            <a:extLst>
              <a:ext uri="{FF2B5EF4-FFF2-40B4-BE49-F238E27FC236}">
                <a16:creationId xmlns:a16="http://schemas.microsoft.com/office/drawing/2014/main" id="{3BF01DC2-914D-E843-9FBB-6DDD59854D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825" y="2819400"/>
            <a:ext cx="9455150"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BF63405E-3132-CE49-A19C-FCFC33E54484}"/>
              </a:ext>
            </a:extLst>
          </p:cNvPr>
          <p:cNvSpPr>
            <a:spLocks noGrp="1"/>
          </p:cNvSpPr>
          <p:nvPr>
            <p:ph type="dt" sz="half" idx="10"/>
          </p:nvPr>
        </p:nvSpPr>
        <p:spPr/>
        <p:txBody>
          <a:bodyPr/>
          <a:lstStyle/>
          <a:p>
            <a:pPr>
              <a:defRPr/>
            </a:pPr>
            <a:r>
              <a:rPr lang="en-US"/>
              <a:t>First Semester 2021-2022</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a:extLst>
              <a:ext uri="{FF2B5EF4-FFF2-40B4-BE49-F238E27FC236}">
                <a16:creationId xmlns:a16="http://schemas.microsoft.com/office/drawing/2014/main" id="{0C947806-3E7F-3848-AB41-63D643E641E0}"/>
              </a:ext>
            </a:extLst>
          </p:cNvPr>
          <p:cNvSpPr>
            <a:spLocks noGrp="1" noChangeArrowheads="1"/>
          </p:cNvSpPr>
          <p:nvPr>
            <p:ph type="title"/>
          </p:nvPr>
        </p:nvSpPr>
        <p:spPr>
          <a:xfrm>
            <a:off x="533400" y="-63844"/>
            <a:ext cx="9052560" cy="1609344"/>
          </a:xfrm>
        </p:spPr>
        <p:txBody>
          <a:bodyPr/>
          <a:lstStyle/>
          <a:p>
            <a:pPr defTabSz="822960" fontAlgn="auto">
              <a:spcAft>
                <a:spcPts val="0"/>
              </a:spcAft>
              <a:defRPr/>
            </a:pPr>
            <a:r>
              <a:rPr lang="en-US" altLang="en-US" sz="4860" dirty="0"/>
              <a:t>Testing number 5</a:t>
            </a:r>
          </a:p>
        </p:txBody>
      </p:sp>
      <p:pic>
        <p:nvPicPr>
          <p:cNvPr id="29698" name="Content Placeholder 3">
            <a:extLst>
              <a:ext uri="{FF2B5EF4-FFF2-40B4-BE49-F238E27FC236}">
                <a16:creationId xmlns:a16="http://schemas.microsoft.com/office/drawing/2014/main" id="{5AB7C948-20EE-5D4C-8EE8-7C0EE2F61A2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9775" y="2273502"/>
            <a:ext cx="7642225" cy="2871586"/>
          </a:xfrm>
        </p:spPr>
      </p:pic>
      <p:pic>
        <p:nvPicPr>
          <p:cNvPr id="29699" name="Picture 4">
            <a:extLst>
              <a:ext uri="{FF2B5EF4-FFF2-40B4-BE49-F238E27FC236}">
                <a16:creationId xmlns:a16="http://schemas.microsoft.com/office/drawing/2014/main" id="{42E437E3-CEE0-404A-96FE-869173118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390"/>
          <a:stretch>
            <a:fillRect/>
          </a:stretch>
        </p:blipFill>
        <p:spPr bwMode="auto">
          <a:xfrm>
            <a:off x="3987800" y="5486400"/>
            <a:ext cx="2997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72A018A7-F204-F646-BFEB-6CE7FE50C2BC}"/>
              </a:ext>
            </a:extLst>
          </p:cNvPr>
          <p:cNvSpPr>
            <a:spLocks noGrp="1"/>
          </p:cNvSpPr>
          <p:nvPr>
            <p:ph type="dt" sz="half" idx="10"/>
          </p:nvPr>
        </p:nvSpPr>
        <p:spPr/>
        <p:txBody>
          <a:bodyPr/>
          <a:lstStyle/>
          <a:p>
            <a:pPr>
              <a:defRPr/>
            </a:pPr>
            <a:r>
              <a:rPr lang="en-US"/>
              <a:t>First Semester 2021-2022</a:t>
            </a:r>
            <a:endParaRPr lang="en-US" dirty="0"/>
          </a:p>
        </p:txBody>
      </p:sp>
      <p:sp>
        <p:nvSpPr>
          <p:cNvPr id="5" name="Rectangle 4">
            <a:extLst>
              <a:ext uri="{FF2B5EF4-FFF2-40B4-BE49-F238E27FC236}">
                <a16:creationId xmlns:a16="http://schemas.microsoft.com/office/drawing/2014/main" id="{C90BCC58-820E-FA49-862D-E3E3751C2716}"/>
              </a:ext>
            </a:extLst>
          </p:cNvPr>
          <p:cNvSpPr/>
          <p:nvPr/>
        </p:nvSpPr>
        <p:spPr>
          <a:xfrm>
            <a:off x="2070461" y="1626357"/>
            <a:ext cx="5032147" cy="369332"/>
          </a:xfrm>
          <a:prstGeom prst="rect">
            <a:avLst/>
          </a:prstGeom>
        </p:spPr>
        <p:txBody>
          <a:bodyPr wrap="none">
            <a:spAutoFit/>
          </a:bodyPr>
          <a:lstStyle/>
          <a:p>
            <a:r>
              <a:rPr lang="en-US" dirty="0">
                <a:latin typeface="Times" pitchFamily="2" charset="0"/>
              </a:rPr>
              <a:t>Distinguishing between just two classes, 5 and not 5</a:t>
            </a:r>
            <a:endParaRPr lang="en-US" dirty="0">
              <a:effectLst/>
              <a:latin typeface="Times" pitchFamily="2" charset="0"/>
            </a:endParaRPr>
          </a:p>
        </p:txBody>
      </p:sp>
      <p:sp>
        <p:nvSpPr>
          <p:cNvPr id="6" name="Rectangle 5">
            <a:extLst>
              <a:ext uri="{FF2B5EF4-FFF2-40B4-BE49-F238E27FC236}">
                <a16:creationId xmlns:a16="http://schemas.microsoft.com/office/drawing/2014/main" id="{EB3293AD-6AB6-FF45-98B9-A96DE02D2416}"/>
              </a:ext>
            </a:extLst>
          </p:cNvPr>
          <p:cNvSpPr/>
          <p:nvPr/>
        </p:nvSpPr>
        <p:spPr>
          <a:xfrm>
            <a:off x="4424363" y="2541820"/>
            <a:ext cx="5486400" cy="261610"/>
          </a:xfrm>
          <a:prstGeom prst="rect">
            <a:avLst/>
          </a:prstGeom>
        </p:spPr>
        <p:txBody>
          <a:bodyPr>
            <a:spAutoFit/>
          </a:bodyPr>
          <a:lstStyle/>
          <a:p>
            <a:r>
              <a:rPr lang="en-US" sz="1100" dirty="0">
                <a:solidFill>
                  <a:schemeClr val="bg1"/>
                </a:solidFill>
                <a:latin typeface="Courier" pitchFamily="2" charset="0"/>
              </a:rPr>
              <a:t># True for all 5s, False for all other digits</a:t>
            </a:r>
            <a:endParaRPr lang="en-US" sz="1100" dirty="0">
              <a:solidFill>
                <a:schemeClr val="bg1"/>
              </a:solidFill>
              <a:effectLst/>
              <a:latin typeface="Courier"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8AD9B42-B950-EB41-951F-F46495EBE710}"/>
              </a:ext>
            </a:extLst>
          </p:cNvPr>
          <p:cNvSpPr>
            <a:spLocks noGrp="1"/>
          </p:cNvSpPr>
          <p:nvPr>
            <p:ph type="dt" sz="half" idx="10"/>
          </p:nvPr>
        </p:nvSpPr>
        <p:spPr/>
        <p:txBody>
          <a:bodyPr/>
          <a:lstStyle/>
          <a:p>
            <a:r>
              <a:rPr lang="en-US"/>
              <a:t>First Semester 2021-2022</a:t>
            </a:r>
            <a:endParaRPr lang="en-US" dirty="0"/>
          </a:p>
        </p:txBody>
      </p:sp>
      <p:pic>
        <p:nvPicPr>
          <p:cNvPr id="3" name="Picture 2">
            <a:extLst>
              <a:ext uri="{FF2B5EF4-FFF2-40B4-BE49-F238E27FC236}">
                <a16:creationId xmlns:a16="http://schemas.microsoft.com/office/drawing/2014/main" id="{9F7FF27D-7C02-A04F-8E46-640D8BAC41A1}"/>
              </a:ext>
            </a:extLst>
          </p:cNvPr>
          <p:cNvPicPr>
            <a:picLocks noChangeAspect="1"/>
          </p:cNvPicPr>
          <p:nvPr/>
        </p:nvPicPr>
        <p:blipFill>
          <a:blip r:embed="rId2"/>
          <a:stretch>
            <a:fillRect/>
          </a:stretch>
        </p:blipFill>
        <p:spPr>
          <a:xfrm>
            <a:off x="5670941" y="1605164"/>
            <a:ext cx="5085146" cy="4100924"/>
          </a:xfrm>
          <a:prstGeom prst="rect">
            <a:avLst/>
          </a:prstGeom>
        </p:spPr>
      </p:pic>
      <p:pic>
        <p:nvPicPr>
          <p:cNvPr id="9" name="Picture 8">
            <a:extLst>
              <a:ext uri="{FF2B5EF4-FFF2-40B4-BE49-F238E27FC236}">
                <a16:creationId xmlns:a16="http://schemas.microsoft.com/office/drawing/2014/main" id="{B341F6CD-5D6D-9B43-8E18-C57674D8F4EB}"/>
              </a:ext>
            </a:extLst>
          </p:cNvPr>
          <p:cNvPicPr>
            <a:picLocks noChangeAspect="1"/>
          </p:cNvPicPr>
          <p:nvPr/>
        </p:nvPicPr>
        <p:blipFill>
          <a:blip r:embed="rId3"/>
          <a:stretch>
            <a:fillRect/>
          </a:stretch>
        </p:blipFill>
        <p:spPr>
          <a:xfrm>
            <a:off x="0" y="3435902"/>
            <a:ext cx="5457974" cy="3086100"/>
          </a:xfrm>
          <a:prstGeom prst="rect">
            <a:avLst/>
          </a:prstGeom>
        </p:spPr>
      </p:pic>
      <p:pic>
        <p:nvPicPr>
          <p:cNvPr id="11" name="Picture 10">
            <a:extLst>
              <a:ext uri="{FF2B5EF4-FFF2-40B4-BE49-F238E27FC236}">
                <a16:creationId xmlns:a16="http://schemas.microsoft.com/office/drawing/2014/main" id="{2A6E3761-18A0-944A-9C11-7BE26C0624E9}"/>
              </a:ext>
            </a:extLst>
          </p:cNvPr>
          <p:cNvPicPr>
            <a:picLocks noChangeAspect="1"/>
          </p:cNvPicPr>
          <p:nvPr/>
        </p:nvPicPr>
        <p:blipFill>
          <a:blip r:embed="rId4"/>
          <a:stretch>
            <a:fillRect/>
          </a:stretch>
        </p:blipFill>
        <p:spPr>
          <a:xfrm>
            <a:off x="0" y="342900"/>
            <a:ext cx="5394476" cy="3003644"/>
          </a:xfrm>
          <a:prstGeom prst="rect">
            <a:avLst/>
          </a:prstGeom>
        </p:spPr>
      </p:pic>
    </p:spTree>
    <p:extLst>
      <p:ext uri="{BB962C8B-B14F-4D97-AF65-F5344CB8AC3E}">
        <p14:creationId xmlns:p14="http://schemas.microsoft.com/office/powerpoint/2010/main" val="2180489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2">
            <a:extLst>
              <a:ext uri="{FF2B5EF4-FFF2-40B4-BE49-F238E27FC236}">
                <a16:creationId xmlns:a16="http://schemas.microsoft.com/office/drawing/2014/main" id="{23B2F496-08C9-1441-86F9-99FDF00F729A}"/>
              </a:ext>
            </a:extLst>
          </p:cNvPr>
          <p:cNvSpPr>
            <a:spLocks noGrp="1" noChangeArrowheads="1"/>
          </p:cNvSpPr>
          <p:nvPr>
            <p:ph type="title"/>
          </p:nvPr>
        </p:nvSpPr>
        <p:spPr>
          <a:xfrm>
            <a:off x="548640" y="76200"/>
            <a:ext cx="9052560" cy="1609344"/>
          </a:xfrm>
        </p:spPr>
        <p:txBody>
          <a:bodyPr/>
          <a:lstStyle/>
          <a:p>
            <a:pPr defTabSz="822960" fontAlgn="auto">
              <a:spcAft>
                <a:spcPts val="0"/>
              </a:spcAft>
              <a:defRPr/>
            </a:pPr>
            <a:r>
              <a:rPr lang="en-US" altLang="en-US" sz="4860" dirty="0"/>
              <a:t>Producing useful models: topics</a:t>
            </a:r>
          </a:p>
        </p:txBody>
      </p:sp>
      <p:sp>
        <p:nvSpPr>
          <p:cNvPr id="31746" name="Content Placeholder 1">
            <a:extLst>
              <a:ext uri="{FF2B5EF4-FFF2-40B4-BE49-F238E27FC236}">
                <a16:creationId xmlns:a16="http://schemas.microsoft.com/office/drawing/2014/main" id="{10EBB44F-2E26-B64B-ABA4-A50672FF4DD8}"/>
              </a:ext>
            </a:extLst>
          </p:cNvPr>
          <p:cNvSpPr>
            <a:spLocks noGrp="1" noChangeArrowheads="1"/>
          </p:cNvSpPr>
          <p:nvPr>
            <p:ph idx="1"/>
          </p:nvPr>
        </p:nvSpPr>
        <p:spPr bwMode="auto">
          <a:xfrm>
            <a:off x="685800" y="1685925"/>
            <a:ext cx="7680325" cy="5029200"/>
          </a:xfrm>
        </p:spPr>
        <p:txBody>
          <a:bodyPr wrap="square" numCol="1" anchor="t" anchorCtr="0" compatLnSpc="1">
            <a:prstTxWarp prst="textNoShape">
              <a:avLst/>
            </a:prstTxWarp>
          </a:bodyPr>
          <a:lstStyle/>
          <a:p>
            <a:r>
              <a:rPr lang="en-US" altLang="en-US" dirty="0"/>
              <a:t>Validation</a:t>
            </a:r>
          </a:p>
          <a:p>
            <a:endParaRPr lang="en-US" altLang="en-US" dirty="0"/>
          </a:p>
          <a:p>
            <a:r>
              <a:rPr lang="en-US" altLang="en-US" dirty="0"/>
              <a:t>Generalization</a:t>
            </a:r>
          </a:p>
          <a:p>
            <a:endParaRPr lang="en-US" altLang="en-US" dirty="0"/>
          </a:p>
          <a:p>
            <a:r>
              <a:rPr lang="en-US" altLang="en-US" dirty="0"/>
              <a:t>Overfitting, underfitting</a:t>
            </a:r>
          </a:p>
          <a:p>
            <a:endParaRPr lang="en-US" altLang="en-US" dirty="0"/>
          </a:p>
          <a:p>
            <a:r>
              <a:rPr lang="en-US" altLang="en-US" dirty="0"/>
              <a:t>Measuring classifier performance</a:t>
            </a:r>
          </a:p>
          <a:p>
            <a:endParaRPr lang="en-US" altLang="en-US" dirty="0"/>
          </a:p>
          <a:p>
            <a:endParaRPr lang="en-US" altLang="en-US" dirty="0"/>
          </a:p>
        </p:txBody>
      </p:sp>
      <p:sp>
        <p:nvSpPr>
          <p:cNvPr id="2" name="Date Placeholder 1">
            <a:extLst>
              <a:ext uri="{FF2B5EF4-FFF2-40B4-BE49-F238E27FC236}">
                <a16:creationId xmlns:a16="http://schemas.microsoft.com/office/drawing/2014/main" id="{364E9E5C-ECFD-DA4D-B314-4F8916663421}"/>
              </a:ext>
            </a:extLst>
          </p:cNvPr>
          <p:cNvSpPr>
            <a:spLocks noGrp="1"/>
          </p:cNvSpPr>
          <p:nvPr>
            <p:ph type="dt" sz="half" idx="10"/>
          </p:nvPr>
        </p:nvSpPr>
        <p:spPr/>
        <p:txBody>
          <a:bodyPr/>
          <a:lstStyle/>
          <a:p>
            <a:pPr>
              <a:defRPr/>
            </a:pPr>
            <a:r>
              <a:rPr lang="en-US"/>
              <a:t>First Semester 2021-2022</a:t>
            </a:r>
            <a:endParaRPr lang="en-US" dirty="0"/>
          </a:p>
        </p:txBody>
      </p:sp>
      <p:pic>
        <p:nvPicPr>
          <p:cNvPr id="6" name="Picture 5">
            <a:extLst>
              <a:ext uri="{FF2B5EF4-FFF2-40B4-BE49-F238E27FC236}">
                <a16:creationId xmlns:a16="http://schemas.microsoft.com/office/drawing/2014/main" id="{B6988682-0700-EC42-8059-5EA922DFA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5751" y="1524000"/>
            <a:ext cx="3999098" cy="3343275"/>
          </a:xfrm>
          <a:prstGeom prst="rect">
            <a:avLst/>
          </a:prstGeom>
        </p:spPr>
      </p:pic>
    </p:spTree>
    <p:extLst>
      <p:ext uri="{BB962C8B-B14F-4D97-AF65-F5344CB8AC3E}">
        <p14:creationId xmlns:p14="http://schemas.microsoft.com/office/powerpoint/2010/main" val="415962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2">
            <a:extLst>
              <a:ext uri="{FF2B5EF4-FFF2-40B4-BE49-F238E27FC236}">
                <a16:creationId xmlns:a16="http://schemas.microsoft.com/office/drawing/2014/main" id="{4639997A-FFB0-524A-8675-FC4361E63C55}"/>
              </a:ext>
            </a:extLst>
          </p:cNvPr>
          <p:cNvSpPr>
            <a:spLocks noGrp="1" noChangeArrowheads="1"/>
          </p:cNvSpPr>
          <p:nvPr>
            <p:ph type="title"/>
          </p:nvPr>
        </p:nvSpPr>
        <p:spPr>
          <a:xfrm>
            <a:off x="381000" y="-152400"/>
            <a:ext cx="9052560" cy="1609344"/>
          </a:xfrm>
        </p:spPr>
        <p:txBody>
          <a:bodyPr/>
          <a:lstStyle/>
          <a:p>
            <a:pPr defTabSz="822960" fontAlgn="auto">
              <a:spcAft>
                <a:spcPts val="0"/>
              </a:spcAft>
              <a:defRPr/>
            </a:pPr>
            <a:r>
              <a:rPr lang="en-US" altLang="en-US" sz="4860" dirty="0"/>
              <a:t>Model validation</a:t>
            </a:r>
          </a:p>
        </p:txBody>
      </p:sp>
      <p:sp>
        <p:nvSpPr>
          <p:cNvPr id="50177" name="Content Placeholder 1">
            <a:extLst>
              <a:ext uri="{FF2B5EF4-FFF2-40B4-BE49-F238E27FC236}">
                <a16:creationId xmlns:a16="http://schemas.microsoft.com/office/drawing/2014/main" id="{250D33E9-213D-DD4D-BD67-38C09BA0FE3C}"/>
              </a:ext>
            </a:extLst>
          </p:cNvPr>
          <p:cNvSpPr>
            <a:spLocks noGrp="1" noChangeArrowheads="1"/>
          </p:cNvSpPr>
          <p:nvPr>
            <p:ph idx="1"/>
          </p:nvPr>
        </p:nvSpPr>
        <p:spPr>
          <a:xfrm>
            <a:off x="609600" y="1289050"/>
            <a:ext cx="9982200" cy="6218238"/>
          </a:xfrm>
        </p:spPr>
        <p:txBody>
          <a:bodyPr/>
          <a:lstStyle/>
          <a:p>
            <a:pPr marL="164592" indent="-164592" defTabSz="822960" fontAlgn="auto">
              <a:spcBef>
                <a:spcPts val="1080"/>
              </a:spcBef>
              <a:spcAft>
                <a:spcPts val="0"/>
              </a:spcAft>
              <a:buClr>
                <a:schemeClr val="accent1">
                  <a:lumMod val="75000"/>
                </a:schemeClr>
              </a:buClr>
              <a:defRPr/>
            </a:pPr>
            <a:r>
              <a:rPr lang="en-US" altLang="en-US" sz="2400" dirty="0"/>
              <a:t>Every (useful) model offers choices in one or more of:</a:t>
            </a:r>
          </a:p>
          <a:p>
            <a:pPr marL="411480" lvl="1" indent="-164592" defTabSz="822960" fontAlgn="auto">
              <a:spcBef>
                <a:spcPts val="360"/>
              </a:spcBef>
              <a:spcAft>
                <a:spcPts val="180"/>
              </a:spcAft>
              <a:buClr>
                <a:schemeClr val="accent1">
                  <a:lumMod val="75000"/>
                </a:schemeClr>
              </a:buClr>
              <a:defRPr/>
            </a:pPr>
            <a:r>
              <a:rPr lang="en-US" altLang="en-US" sz="2000" dirty="0"/>
              <a:t>model structure</a:t>
            </a:r>
          </a:p>
          <a:p>
            <a:pPr marL="658368" lvl="2" indent="-164592" defTabSz="822960" fontAlgn="auto">
              <a:spcBef>
                <a:spcPts val="360"/>
              </a:spcBef>
              <a:spcAft>
                <a:spcPts val="180"/>
              </a:spcAft>
              <a:buClr>
                <a:schemeClr val="accent1">
                  <a:lumMod val="75000"/>
                </a:schemeClr>
              </a:buClr>
              <a:defRPr/>
            </a:pPr>
            <a:r>
              <a:rPr lang="en-US" altLang="en-US" sz="2400" dirty="0"/>
              <a:t> </a:t>
            </a:r>
            <a:r>
              <a:rPr lang="en-US" altLang="en-US" sz="2000" dirty="0"/>
              <a:t>e.g. number of nodes and connections  in NN</a:t>
            </a:r>
          </a:p>
          <a:p>
            <a:pPr marL="411480" lvl="1" indent="-164592" defTabSz="822960" fontAlgn="auto">
              <a:spcBef>
                <a:spcPts val="360"/>
              </a:spcBef>
              <a:spcAft>
                <a:spcPts val="180"/>
              </a:spcAft>
              <a:buClr>
                <a:schemeClr val="accent1">
                  <a:lumMod val="75000"/>
                </a:schemeClr>
              </a:buClr>
              <a:defRPr/>
            </a:pPr>
            <a:r>
              <a:rPr lang="en-US" altLang="en-US" sz="2000" dirty="0"/>
              <a:t>types and numbers of parameters</a:t>
            </a:r>
          </a:p>
          <a:p>
            <a:pPr marL="658368" lvl="2" indent="-164592" defTabSz="822960" fontAlgn="auto">
              <a:spcBef>
                <a:spcPts val="360"/>
              </a:spcBef>
              <a:spcAft>
                <a:spcPts val="180"/>
              </a:spcAft>
              <a:buClr>
                <a:schemeClr val="accent1">
                  <a:lumMod val="75000"/>
                </a:schemeClr>
              </a:buClr>
              <a:defRPr/>
            </a:pPr>
            <a:r>
              <a:rPr lang="en-US" altLang="en-US" sz="2400" dirty="0"/>
              <a:t> </a:t>
            </a:r>
            <a:r>
              <a:rPr lang="en-US" altLang="en-US" sz="2000" dirty="0"/>
              <a:t>e.g. coefficients, weights, </a:t>
            </a:r>
            <a:r>
              <a:rPr lang="en-US" altLang="en-US" sz="2000" dirty="0" err="1"/>
              <a:t>etc</a:t>
            </a:r>
            <a:endParaRPr lang="en-US" altLang="en-US" sz="2000" dirty="0"/>
          </a:p>
          <a:p>
            <a:pPr marL="164592" indent="-164592" defTabSz="822960" fontAlgn="auto">
              <a:spcBef>
                <a:spcPts val="1080"/>
              </a:spcBef>
              <a:spcAft>
                <a:spcPts val="0"/>
              </a:spcAft>
              <a:buClr>
                <a:schemeClr val="accent1">
                  <a:lumMod val="75000"/>
                </a:schemeClr>
              </a:buClr>
              <a:defRPr/>
            </a:pPr>
            <a:r>
              <a:rPr lang="en-US" altLang="en-US" sz="2400" dirty="0"/>
              <a:t>Furthermore, the values of most of these parameters will be modified (optimized) during the model training process.</a:t>
            </a:r>
          </a:p>
          <a:p>
            <a:pPr marL="164592" indent="-164592" defTabSz="822960" fontAlgn="auto">
              <a:spcBef>
                <a:spcPts val="1080"/>
              </a:spcBef>
              <a:spcAft>
                <a:spcPts val="0"/>
              </a:spcAft>
              <a:buClr>
                <a:schemeClr val="accent1">
                  <a:lumMod val="75000"/>
                </a:schemeClr>
              </a:buClr>
              <a:defRPr/>
            </a:pPr>
            <a:r>
              <a:rPr lang="en-US" altLang="en-US" sz="2400" dirty="0"/>
              <a:t>Suppose the test data somehow influences the choice of model structure, or the optimization of parameters …</a:t>
            </a:r>
          </a:p>
        </p:txBody>
      </p:sp>
      <p:sp>
        <p:nvSpPr>
          <p:cNvPr id="2" name="Date Placeholder 1">
            <a:extLst>
              <a:ext uri="{FF2B5EF4-FFF2-40B4-BE49-F238E27FC236}">
                <a16:creationId xmlns:a16="http://schemas.microsoft.com/office/drawing/2014/main" id="{04345163-7775-724E-A822-0AA247D647FD}"/>
              </a:ext>
            </a:extLst>
          </p:cNvPr>
          <p:cNvSpPr>
            <a:spLocks noGrp="1"/>
          </p:cNvSpPr>
          <p:nvPr>
            <p:ph type="dt" sz="half" idx="10"/>
          </p:nvPr>
        </p:nvSpPr>
        <p:spPr/>
        <p:txBody>
          <a:bodyPr/>
          <a:lstStyle/>
          <a:p>
            <a:pPr>
              <a:defRPr/>
            </a:pPr>
            <a:r>
              <a:rPr lang="en-US"/>
              <a:t>First Semester 2021-2022</a:t>
            </a:r>
            <a:endParaRPr lang="en-US" dirty="0"/>
          </a:p>
        </p:txBody>
      </p:sp>
    </p:spTree>
    <p:extLst>
      <p:ext uri="{BB962C8B-B14F-4D97-AF65-F5344CB8AC3E}">
        <p14:creationId xmlns:p14="http://schemas.microsoft.com/office/powerpoint/2010/main" val="565551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2">
            <a:extLst>
              <a:ext uri="{FF2B5EF4-FFF2-40B4-BE49-F238E27FC236}">
                <a16:creationId xmlns:a16="http://schemas.microsoft.com/office/drawing/2014/main" id="{0FF17576-612B-1645-9E5D-981E7EE48C17}"/>
              </a:ext>
            </a:extLst>
          </p:cNvPr>
          <p:cNvSpPr>
            <a:spLocks noGrp="1" noChangeArrowheads="1"/>
          </p:cNvSpPr>
          <p:nvPr>
            <p:ph type="title"/>
          </p:nvPr>
        </p:nvSpPr>
        <p:spPr>
          <a:xfrm>
            <a:off x="435429" y="-27432"/>
            <a:ext cx="9052560" cy="1609344"/>
          </a:xfrm>
        </p:spPr>
        <p:txBody>
          <a:bodyPr/>
          <a:lstStyle/>
          <a:p>
            <a:pPr defTabSz="822960" fontAlgn="auto">
              <a:spcAft>
                <a:spcPts val="0"/>
              </a:spcAft>
              <a:defRPr/>
            </a:pPr>
            <a:r>
              <a:rPr lang="en-US" altLang="en-US" sz="4860" dirty="0"/>
              <a:t>Model validation</a:t>
            </a:r>
          </a:p>
        </p:txBody>
      </p:sp>
      <p:sp>
        <p:nvSpPr>
          <p:cNvPr id="50178" name="Content Placeholder 1">
            <a:extLst>
              <a:ext uri="{FF2B5EF4-FFF2-40B4-BE49-F238E27FC236}">
                <a16:creationId xmlns:a16="http://schemas.microsoft.com/office/drawing/2014/main" id="{F88B4534-E6D5-A64B-B3DD-5E8F08593D4F}"/>
              </a:ext>
            </a:extLst>
          </p:cNvPr>
          <p:cNvSpPr>
            <a:spLocks noGrp="1" noChangeArrowheads="1"/>
          </p:cNvSpPr>
          <p:nvPr>
            <p:ph idx="1"/>
          </p:nvPr>
        </p:nvSpPr>
        <p:spPr bwMode="auto">
          <a:xfrm>
            <a:off x="320675" y="1581150"/>
            <a:ext cx="9982200" cy="4664075"/>
          </a:xfrm>
        </p:spPr>
        <p:txBody>
          <a:bodyPr wrap="square" numCol="1" anchor="t" anchorCtr="0" compatLnSpc="1">
            <a:prstTxWarp prst="textNoShape">
              <a:avLst/>
            </a:prstTxWarp>
          </a:bodyPr>
          <a:lstStyle/>
          <a:p>
            <a:pPr algn="ctr">
              <a:buFont typeface="Monotype Sorts" pitchFamily="2" charset="2"/>
              <a:buNone/>
            </a:pPr>
            <a:r>
              <a:rPr lang="en-US" altLang="en-US" b="1"/>
              <a:t>The one commandment of machine learning</a:t>
            </a:r>
          </a:p>
        </p:txBody>
      </p:sp>
      <p:pic>
        <p:nvPicPr>
          <p:cNvPr id="50179" name="Picture 2">
            <a:extLst>
              <a:ext uri="{FF2B5EF4-FFF2-40B4-BE49-F238E27FC236}">
                <a16:creationId xmlns:a16="http://schemas.microsoft.com/office/drawing/2014/main" id="{59597800-8215-7349-A2F6-E5854BCE3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2549525"/>
            <a:ext cx="3325813" cy="33480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1204" name="TextBox 4">
            <a:extLst>
              <a:ext uri="{FF2B5EF4-FFF2-40B4-BE49-F238E27FC236}">
                <a16:creationId xmlns:a16="http://schemas.microsoft.com/office/drawing/2014/main" id="{531CC3A1-8D1D-764A-9EE8-FC35BF68A760}"/>
              </a:ext>
            </a:extLst>
          </p:cNvPr>
          <p:cNvSpPr txBox="1">
            <a:spLocks noChangeArrowheads="1"/>
          </p:cNvSpPr>
          <p:nvPr/>
        </p:nvSpPr>
        <p:spPr bwMode="auto">
          <a:xfrm>
            <a:off x="4387850" y="3189288"/>
            <a:ext cx="184785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0"/>
              </a:spcBef>
              <a:spcAft>
                <a:spcPct val="0"/>
              </a:spcAft>
              <a:buClrTx/>
              <a:buSzTx/>
              <a:buFontTx/>
              <a:buNone/>
              <a:defRPr/>
            </a:pPr>
            <a:r>
              <a:rPr lang="en-US" altLang="en-US" sz="4320" dirty="0">
                <a:solidFill>
                  <a:srgbClr val="FFFF00"/>
                </a:solidFill>
              </a:rPr>
              <a:t>TRAIN</a:t>
            </a:r>
          </a:p>
          <a:p>
            <a:pPr algn="ctr" eaLnBrk="1" fontAlgn="auto" hangingPunct="1">
              <a:spcBef>
                <a:spcPct val="0"/>
              </a:spcBef>
              <a:spcAft>
                <a:spcPct val="0"/>
              </a:spcAft>
              <a:buClrTx/>
              <a:buSzTx/>
              <a:buFontTx/>
              <a:buNone/>
              <a:defRPr/>
            </a:pPr>
            <a:r>
              <a:rPr lang="en-US" altLang="en-US" sz="4320" dirty="0">
                <a:solidFill>
                  <a:srgbClr val="FFFF00"/>
                </a:solidFill>
              </a:rPr>
              <a:t>on</a:t>
            </a:r>
          </a:p>
          <a:p>
            <a:pPr algn="ctr" eaLnBrk="1" fontAlgn="auto" hangingPunct="1">
              <a:spcBef>
                <a:spcPct val="0"/>
              </a:spcBef>
              <a:spcAft>
                <a:spcPct val="0"/>
              </a:spcAft>
              <a:buClrTx/>
              <a:buSzTx/>
              <a:buFontTx/>
              <a:buNone/>
              <a:defRPr/>
            </a:pPr>
            <a:r>
              <a:rPr lang="en-US" altLang="en-US" sz="4320" dirty="0">
                <a:solidFill>
                  <a:srgbClr val="FFFF00"/>
                </a:solidFill>
              </a:rPr>
              <a:t>TEST</a:t>
            </a:r>
          </a:p>
        </p:txBody>
      </p:sp>
      <p:sp>
        <p:nvSpPr>
          <p:cNvPr id="2" name="Date Placeholder 1">
            <a:extLst>
              <a:ext uri="{FF2B5EF4-FFF2-40B4-BE49-F238E27FC236}">
                <a16:creationId xmlns:a16="http://schemas.microsoft.com/office/drawing/2014/main" id="{CFC32282-EF6D-6841-8834-29A87E73D29B}"/>
              </a:ext>
            </a:extLst>
          </p:cNvPr>
          <p:cNvSpPr>
            <a:spLocks noGrp="1"/>
          </p:cNvSpPr>
          <p:nvPr>
            <p:ph type="dt" sz="half" idx="10"/>
          </p:nvPr>
        </p:nvSpPr>
        <p:spPr/>
        <p:txBody>
          <a:bodyPr/>
          <a:lstStyle/>
          <a:p>
            <a:pPr>
              <a:defRPr/>
            </a:pPr>
            <a:r>
              <a:rPr lang="en-US"/>
              <a:t>First Semester 2021-2022</a:t>
            </a:r>
            <a:endParaRPr lang="en-US" dirty="0"/>
          </a:p>
        </p:txBody>
      </p:sp>
    </p:spTree>
    <p:extLst>
      <p:ext uri="{BB962C8B-B14F-4D97-AF65-F5344CB8AC3E}">
        <p14:creationId xmlns:p14="http://schemas.microsoft.com/office/powerpoint/2010/main" val="123497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41294-AAAC-0046-AFC6-2DBC4EAFE7A1}"/>
              </a:ext>
            </a:extLst>
          </p:cNvPr>
          <p:cNvSpPr>
            <a:spLocks noGrp="1"/>
          </p:cNvSpPr>
          <p:nvPr>
            <p:ph type="title"/>
          </p:nvPr>
        </p:nvSpPr>
        <p:spPr>
          <a:xfrm>
            <a:off x="326072" y="347548"/>
            <a:ext cx="9051925" cy="1609725"/>
          </a:xfrm>
        </p:spPr>
        <p:txBody>
          <a:bodyPr/>
          <a:lstStyle/>
          <a:p>
            <a:r>
              <a:rPr lang="en-US" dirty="0"/>
              <a:t>Split the data</a:t>
            </a:r>
          </a:p>
        </p:txBody>
      </p:sp>
      <p:sp>
        <p:nvSpPr>
          <p:cNvPr id="3" name="Content Placeholder 2">
            <a:extLst>
              <a:ext uri="{FF2B5EF4-FFF2-40B4-BE49-F238E27FC236}">
                <a16:creationId xmlns:a16="http://schemas.microsoft.com/office/drawing/2014/main" id="{9E9C9598-FCDA-4743-A52E-FC87906E9D88}"/>
              </a:ext>
            </a:extLst>
          </p:cNvPr>
          <p:cNvSpPr>
            <a:spLocks noGrp="1"/>
          </p:cNvSpPr>
          <p:nvPr>
            <p:ph idx="1"/>
          </p:nvPr>
        </p:nvSpPr>
        <p:spPr>
          <a:xfrm>
            <a:off x="347843" y="1936527"/>
            <a:ext cx="9051925" cy="4051300"/>
          </a:xfrm>
        </p:spPr>
        <p:txBody>
          <a:bodyPr/>
          <a:lstStyle/>
          <a:p>
            <a:r>
              <a:rPr lang="en-US" dirty="0"/>
              <a:t>We usually split our data into two subsets: </a:t>
            </a:r>
            <a:r>
              <a:rPr lang="en-US" dirty="0">
                <a:solidFill>
                  <a:schemeClr val="accent1"/>
                </a:solidFill>
              </a:rPr>
              <a:t>training</a:t>
            </a:r>
            <a:r>
              <a:rPr lang="en-US" dirty="0"/>
              <a:t> data and </a:t>
            </a:r>
            <a:r>
              <a:rPr lang="en-US" dirty="0">
                <a:solidFill>
                  <a:schemeClr val="accent1"/>
                </a:solidFill>
              </a:rPr>
              <a:t>testing </a:t>
            </a:r>
            <a:r>
              <a:rPr lang="en-US" dirty="0"/>
              <a:t>data (and sometimes to three: train, validate and test), and fit our model on the train data, in order to make predictions on the test data.</a:t>
            </a:r>
          </a:p>
          <a:p>
            <a:endParaRPr lang="en-US" dirty="0"/>
          </a:p>
          <a:p>
            <a:endParaRPr lang="en-US" dirty="0"/>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4C1AE7B0-DD71-6B4B-BF72-A7E03B65FA48}"/>
              </a:ext>
            </a:extLst>
          </p:cNvPr>
          <p:cNvSpPr>
            <a:spLocks noGrp="1"/>
          </p:cNvSpPr>
          <p:nvPr>
            <p:ph type="dt" sz="half" idx="10"/>
          </p:nvPr>
        </p:nvSpPr>
        <p:spPr/>
        <p:txBody>
          <a:bodyPr/>
          <a:lstStyle/>
          <a:p>
            <a:r>
              <a:rPr lang="en-US"/>
              <a:t>First Semester 2021-2022</a:t>
            </a:r>
            <a:endParaRPr lang="en-US" dirty="0"/>
          </a:p>
        </p:txBody>
      </p:sp>
      <p:pic>
        <p:nvPicPr>
          <p:cNvPr id="6" name="Picture 5">
            <a:extLst>
              <a:ext uri="{FF2B5EF4-FFF2-40B4-BE49-F238E27FC236}">
                <a16:creationId xmlns:a16="http://schemas.microsoft.com/office/drawing/2014/main" id="{33CC7C2A-B018-CA46-9259-3C8805C32F1E}"/>
              </a:ext>
            </a:extLst>
          </p:cNvPr>
          <p:cNvPicPr>
            <a:picLocks noChangeAspect="1"/>
          </p:cNvPicPr>
          <p:nvPr/>
        </p:nvPicPr>
        <p:blipFill>
          <a:blip r:embed="rId2"/>
          <a:stretch>
            <a:fillRect/>
          </a:stretch>
        </p:blipFill>
        <p:spPr>
          <a:xfrm>
            <a:off x="1062990" y="2904979"/>
            <a:ext cx="7578090" cy="1554480"/>
          </a:xfrm>
          <a:prstGeom prst="rect">
            <a:avLst/>
          </a:prstGeom>
        </p:spPr>
      </p:pic>
      <p:pic>
        <p:nvPicPr>
          <p:cNvPr id="8" name="Picture 7">
            <a:extLst>
              <a:ext uri="{FF2B5EF4-FFF2-40B4-BE49-F238E27FC236}">
                <a16:creationId xmlns:a16="http://schemas.microsoft.com/office/drawing/2014/main" id="{F00F291F-EE88-994F-A546-6F048A9433AA}"/>
              </a:ext>
            </a:extLst>
          </p:cNvPr>
          <p:cNvPicPr>
            <a:picLocks noChangeAspect="1"/>
          </p:cNvPicPr>
          <p:nvPr/>
        </p:nvPicPr>
        <p:blipFill>
          <a:blip r:embed="rId3"/>
          <a:stretch>
            <a:fillRect/>
          </a:stretch>
        </p:blipFill>
        <p:spPr>
          <a:xfrm>
            <a:off x="1573032" y="4558148"/>
            <a:ext cx="4800124" cy="1571872"/>
          </a:xfrm>
          <a:prstGeom prst="rect">
            <a:avLst/>
          </a:prstGeom>
        </p:spPr>
      </p:pic>
    </p:spTree>
    <p:extLst>
      <p:ext uri="{BB962C8B-B14F-4D97-AF65-F5344CB8AC3E}">
        <p14:creationId xmlns:p14="http://schemas.microsoft.com/office/powerpoint/2010/main" val="3361828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2">
            <a:extLst>
              <a:ext uri="{FF2B5EF4-FFF2-40B4-BE49-F238E27FC236}">
                <a16:creationId xmlns:a16="http://schemas.microsoft.com/office/drawing/2014/main" id="{08026533-536B-BC45-AD5F-39B6AE1D55A3}"/>
              </a:ext>
            </a:extLst>
          </p:cNvPr>
          <p:cNvSpPr>
            <a:spLocks noGrp="1" noChangeArrowheads="1"/>
          </p:cNvSpPr>
          <p:nvPr>
            <p:ph type="title"/>
          </p:nvPr>
        </p:nvSpPr>
        <p:spPr>
          <a:xfrm>
            <a:off x="353559" y="230342"/>
            <a:ext cx="9052560" cy="1609344"/>
          </a:xfrm>
        </p:spPr>
        <p:txBody>
          <a:bodyPr/>
          <a:lstStyle/>
          <a:p>
            <a:pPr defTabSz="822960" fontAlgn="auto">
              <a:spcAft>
                <a:spcPts val="0"/>
              </a:spcAft>
              <a:defRPr/>
            </a:pPr>
            <a:r>
              <a:rPr lang="en-US" altLang="en-US" sz="4860" dirty="0"/>
              <a:t>Model validation</a:t>
            </a:r>
          </a:p>
        </p:txBody>
      </p:sp>
      <p:sp>
        <p:nvSpPr>
          <p:cNvPr id="51202" name="Content Placeholder 1">
            <a:extLst>
              <a:ext uri="{FF2B5EF4-FFF2-40B4-BE49-F238E27FC236}">
                <a16:creationId xmlns:a16="http://schemas.microsoft.com/office/drawing/2014/main" id="{A1D9E3D4-4155-A34E-B93D-FC1F2C0B0A8C}"/>
              </a:ext>
            </a:extLst>
          </p:cNvPr>
          <p:cNvSpPr>
            <a:spLocks noGrp="1" noChangeArrowheads="1"/>
          </p:cNvSpPr>
          <p:nvPr>
            <p:ph idx="1"/>
          </p:nvPr>
        </p:nvSpPr>
        <p:spPr bwMode="auto">
          <a:xfrm>
            <a:off x="331788" y="1828800"/>
            <a:ext cx="10423525" cy="6218238"/>
          </a:xfrm>
        </p:spPr>
        <p:txBody>
          <a:bodyPr wrap="square" numCol="1" anchor="t" anchorCtr="0" compatLnSpc="1">
            <a:prstTxWarp prst="textNoShape">
              <a:avLst/>
            </a:prstTxWarp>
          </a:bodyPr>
          <a:lstStyle/>
          <a:p>
            <a:pPr>
              <a:buFont typeface="Monotype Sorts" pitchFamily="2" charset="2"/>
              <a:buNone/>
            </a:pPr>
            <a:r>
              <a:rPr lang="en-US" altLang="en-US" sz="2400" dirty="0"/>
              <a:t>Divide available labeled data into </a:t>
            </a:r>
            <a:r>
              <a:rPr lang="en-US" altLang="en-US" sz="2400" u="sng" dirty="0"/>
              <a:t>three</a:t>
            </a:r>
            <a:r>
              <a:rPr lang="en-US" altLang="en-US" sz="2400" dirty="0"/>
              <a:t> sets:</a:t>
            </a:r>
          </a:p>
          <a:p>
            <a:r>
              <a:rPr lang="en-US" altLang="en-US" sz="2400" dirty="0"/>
              <a:t>Training set: </a:t>
            </a:r>
          </a:p>
          <a:p>
            <a:pPr lvl="1"/>
            <a:r>
              <a:rPr lang="en-US" altLang="en-US" sz="2000" dirty="0"/>
              <a:t>Used to drive model building and parameter optimization</a:t>
            </a:r>
          </a:p>
          <a:p>
            <a:r>
              <a:rPr lang="en-US" altLang="en-US" sz="2400" dirty="0"/>
              <a:t>Validation set</a:t>
            </a:r>
          </a:p>
          <a:p>
            <a:pPr lvl="1"/>
            <a:r>
              <a:rPr lang="en-US" altLang="en-US" sz="2000" dirty="0"/>
              <a:t>Used to gauge status of generalization error</a:t>
            </a:r>
          </a:p>
          <a:p>
            <a:pPr lvl="1"/>
            <a:r>
              <a:rPr lang="en-US" altLang="en-US" sz="2000" dirty="0"/>
              <a:t>Results can be used to guide decisions during training process</a:t>
            </a:r>
          </a:p>
          <a:p>
            <a:pPr lvl="2"/>
            <a:r>
              <a:rPr lang="en-US" altLang="en-US" sz="2000" dirty="0"/>
              <a:t> typically used mostly to optimize small number of high-level </a:t>
            </a:r>
            <a:r>
              <a:rPr lang="en-US" altLang="en-US" sz="2000" i="1" dirty="0"/>
              <a:t>meta</a:t>
            </a:r>
            <a:r>
              <a:rPr lang="en-US" altLang="en-US" sz="2000" dirty="0"/>
              <a:t> parameters, e.g. regularization constants; number of gradient descent iterations</a:t>
            </a:r>
          </a:p>
          <a:p>
            <a:r>
              <a:rPr lang="en-US" altLang="en-US" sz="2400" dirty="0"/>
              <a:t>Test set</a:t>
            </a:r>
          </a:p>
          <a:p>
            <a:pPr lvl="1"/>
            <a:r>
              <a:rPr lang="en-US" altLang="en-US" sz="2000" dirty="0"/>
              <a:t>Used only for final assessment of model quality, after training + validation completely finished</a:t>
            </a:r>
          </a:p>
        </p:txBody>
      </p:sp>
      <p:sp>
        <p:nvSpPr>
          <p:cNvPr id="2" name="Date Placeholder 1">
            <a:extLst>
              <a:ext uri="{FF2B5EF4-FFF2-40B4-BE49-F238E27FC236}">
                <a16:creationId xmlns:a16="http://schemas.microsoft.com/office/drawing/2014/main" id="{3D8777BC-7D4E-DD48-B83A-46A5E468ABBB}"/>
              </a:ext>
            </a:extLst>
          </p:cNvPr>
          <p:cNvSpPr>
            <a:spLocks noGrp="1"/>
          </p:cNvSpPr>
          <p:nvPr>
            <p:ph type="dt" sz="half" idx="10"/>
          </p:nvPr>
        </p:nvSpPr>
        <p:spPr/>
        <p:txBody>
          <a:bodyPr/>
          <a:lstStyle/>
          <a:p>
            <a:pPr>
              <a:defRPr/>
            </a:pPr>
            <a:r>
              <a:rPr lang="en-US"/>
              <a:t>First Semester 2021-2022</a:t>
            </a:r>
            <a:endParaRPr lang="en-US" dirty="0"/>
          </a:p>
        </p:txBody>
      </p:sp>
    </p:spTree>
    <p:extLst>
      <p:ext uri="{BB962C8B-B14F-4D97-AF65-F5344CB8AC3E}">
        <p14:creationId xmlns:p14="http://schemas.microsoft.com/office/powerpoint/2010/main" val="2708306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2">
            <a:extLst>
              <a:ext uri="{FF2B5EF4-FFF2-40B4-BE49-F238E27FC236}">
                <a16:creationId xmlns:a16="http://schemas.microsoft.com/office/drawing/2014/main" id="{AAB6CA46-49A6-4143-8789-D60EB0E75546}"/>
              </a:ext>
            </a:extLst>
          </p:cNvPr>
          <p:cNvSpPr>
            <a:spLocks noGrp="1" noChangeArrowheads="1"/>
          </p:cNvSpPr>
          <p:nvPr>
            <p:ph type="title"/>
          </p:nvPr>
        </p:nvSpPr>
        <p:spPr>
          <a:xfrm>
            <a:off x="304800" y="0"/>
            <a:ext cx="9052560" cy="1609344"/>
          </a:xfrm>
        </p:spPr>
        <p:txBody>
          <a:bodyPr/>
          <a:lstStyle/>
          <a:p>
            <a:pPr defTabSz="822960" fontAlgn="auto">
              <a:spcAft>
                <a:spcPts val="0"/>
              </a:spcAft>
              <a:defRPr/>
            </a:pPr>
            <a:r>
              <a:rPr lang="en-US" altLang="en-US" sz="4860" dirty="0"/>
              <a:t>Validation strategies</a:t>
            </a:r>
          </a:p>
        </p:txBody>
      </p:sp>
      <p:sp>
        <p:nvSpPr>
          <p:cNvPr id="53249" name="Content Placeholder 1">
            <a:extLst>
              <a:ext uri="{FF2B5EF4-FFF2-40B4-BE49-F238E27FC236}">
                <a16:creationId xmlns:a16="http://schemas.microsoft.com/office/drawing/2014/main" id="{3E1C0853-1930-FE45-ABAE-D427167D12C0}"/>
              </a:ext>
            </a:extLst>
          </p:cNvPr>
          <p:cNvSpPr>
            <a:spLocks noGrp="1" noChangeArrowheads="1"/>
          </p:cNvSpPr>
          <p:nvPr>
            <p:ph idx="1"/>
          </p:nvPr>
        </p:nvSpPr>
        <p:spPr>
          <a:xfrm>
            <a:off x="381227" y="1219200"/>
            <a:ext cx="10286773" cy="4997450"/>
          </a:xfrm>
        </p:spPr>
        <p:txBody>
          <a:bodyPr>
            <a:normAutofit/>
          </a:bodyPr>
          <a:lstStyle/>
          <a:p>
            <a:pPr marL="164592" indent="-164592" defTabSz="822960" fontAlgn="auto">
              <a:spcBef>
                <a:spcPts val="1080"/>
              </a:spcBef>
              <a:spcAft>
                <a:spcPts val="0"/>
              </a:spcAft>
              <a:buClr>
                <a:schemeClr val="accent1">
                  <a:lumMod val="75000"/>
                </a:schemeClr>
              </a:buClr>
              <a:defRPr/>
            </a:pPr>
            <a:r>
              <a:rPr lang="en-US" altLang="en-US" sz="2600" dirty="0"/>
              <a:t>Holdout </a:t>
            </a:r>
            <a:r>
              <a:rPr lang="en-US" altLang="en-US" sz="1300" dirty="0"/>
              <a:t>(train-test-split)</a:t>
            </a:r>
          </a:p>
          <a:p>
            <a:pPr lvl="1"/>
            <a:r>
              <a:rPr lang="en-US" sz="2200" dirty="0"/>
              <a:t>is when you split up your dataset into a ‘train’ and ‘test’ set. The training set is what the model is trained on, and the test set is used to see how well that model performs on unseen data. </a:t>
            </a:r>
          </a:p>
          <a:p>
            <a:pPr lvl="1"/>
            <a:r>
              <a:rPr lang="en-US" sz="2200" dirty="0"/>
              <a:t>A common split when using the hold-out method is using 80% of data for training and the remaining 20% of the data for testing.</a:t>
            </a:r>
            <a:endParaRPr lang="en-US" altLang="en-US" sz="2400" dirty="0"/>
          </a:p>
          <a:p>
            <a:pPr marL="164592" indent="-164592" defTabSz="822960" fontAlgn="auto">
              <a:spcBef>
                <a:spcPts val="1080"/>
              </a:spcBef>
              <a:spcAft>
                <a:spcPts val="0"/>
              </a:spcAft>
              <a:buClr>
                <a:schemeClr val="accent1">
                  <a:lumMod val="75000"/>
                </a:schemeClr>
              </a:buClr>
              <a:defRPr/>
            </a:pPr>
            <a:r>
              <a:rPr lang="en-US" altLang="en-US" sz="2600" dirty="0"/>
              <a:t>Cross-validation </a:t>
            </a:r>
          </a:p>
          <a:p>
            <a:pPr marL="412242" lvl="1" indent="-164592" defTabSz="822960" fontAlgn="auto">
              <a:spcBef>
                <a:spcPts val="1080"/>
              </a:spcBef>
              <a:spcAft>
                <a:spcPts val="0"/>
              </a:spcAft>
              <a:buClr>
                <a:schemeClr val="accent1">
                  <a:lumMod val="75000"/>
                </a:schemeClr>
              </a:buClr>
              <a:defRPr/>
            </a:pPr>
            <a:r>
              <a:rPr lang="en-US" sz="2200" dirty="0"/>
              <a:t>Cross-validation or ‘k-fold cross-validation’ is when the dataset is randomly split up into ‘k’ groups. One of the groups is used as the test set and the rest are used as the training set. The model is trained on the training set and scored on the test set. Then the process is repeated until each unique group as been used as the test set.</a:t>
            </a:r>
            <a:endParaRPr lang="en-US" altLang="en-US" sz="2200" dirty="0"/>
          </a:p>
        </p:txBody>
      </p:sp>
      <p:sp>
        <p:nvSpPr>
          <p:cNvPr id="2" name="Date Placeholder 1">
            <a:extLst>
              <a:ext uri="{FF2B5EF4-FFF2-40B4-BE49-F238E27FC236}">
                <a16:creationId xmlns:a16="http://schemas.microsoft.com/office/drawing/2014/main" id="{554B253E-ACE0-9C4A-81E8-F1EDC7FB9582}"/>
              </a:ext>
            </a:extLst>
          </p:cNvPr>
          <p:cNvSpPr>
            <a:spLocks noGrp="1"/>
          </p:cNvSpPr>
          <p:nvPr>
            <p:ph type="dt" sz="half" idx="10"/>
          </p:nvPr>
        </p:nvSpPr>
        <p:spPr/>
        <p:txBody>
          <a:bodyPr/>
          <a:lstStyle/>
          <a:p>
            <a:pPr>
              <a:defRPr/>
            </a:pPr>
            <a:r>
              <a:rPr lang="en-US"/>
              <a:t>First Semester 2021-2022</a:t>
            </a:r>
            <a:endParaRPr lang="en-US" dirty="0"/>
          </a:p>
        </p:txBody>
      </p:sp>
    </p:spTree>
    <p:extLst>
      <p:ext uri="{BB962C8B-B14F-4D97-AF65-F5344CB8AC3E}">
        <p14:creationId xmlns:p14="http://schemas.microsoft.com/office/powerpoint/2010/main" val="4242911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2">
            <a:extLst>
              <a:ext uri="{FF2B5EF4-FFF2-40B4-BE49-F238E27FC236}">
                <a16:creationId xmlns:a16="http://schemas.microsoft.com/office/drawing/2014/main" id="{8E09F708-7E99-FE47-BCAF-B4003702EF5D}"/>
              </a:ext>
            </a:extLst>
          </p:cNvPr>
          <p:cNvSpPr>
            <a:spLocks noGrp="1" noChangeArrowheads="1"/>
          </p:cNvSpPr>
          <p:nvPr>
            <p:ph type="title"/>
          </p:nvPr>
        </p:nvSpPr>
        <p:spPr>
          <a:xfrm>
            <a:off x="457200" y="0"/>
            <a:ext cx="9052560" cy="1609344"/>
          </a:xfrm>
        </p:spPr>
        <p:txBody>
          <a:bodyPr/>
          <a:lstStyle/>
          <a:p>
            <a:pPr defTabSz="822960" fontAlgn="auto">
              <a:spcAft>
                <a:spcPts val="0"/>
              </a:spcAft>
              <a:defRPr/>
            </a:pPr>
            <a:r>
              <a:rPr lang="en-US" altLang="en-US" sz="4860" dirty="0"/>
              <a:t>Validation strategies</a:t>
            </a:r>
          </a:p>
        </p:txBody>
      </p:sp>
      <p:sp>
        <p:nvSpPr>
          <p:cNvPr id="53250" name="Content Placeholder 1">
            <a:extLst>
              <a:ext uri="{FF2B5EF4-FFF2-40B4-BE49-F238E27FC236}">
                <a16:creationId xmlns:a16="http://schemas.microsoft.com/office/drawing/2014/main" id="{D42C4D38-AB8B-164A-B8EF-A0F7C1332651}"/>
              </a:ext>
            </a:extLst>
          </p:cNvPr>
          <p:cNvSpPr>
            <a:spLocks noGrp="1" noChangeArrowheads="1"/>
          </p:cNvSpPr>
          <p:nvPr>
            <p:ph idx="1"/>
          </p:nvPr>
        </p:nvSpPr>
        <p:spPr bwMode="auto">
          <a:xfrm>
            <a:off x="457200" y="1295400"/>
            <a:ext cx="10210800" cy="4051300"/>
          </a:xfrm>
        </p:spPr>
        <p:txBody>
          <a:bodyPr wrap="square" numCol="1" anchor="t" anchorCtr="0" compatLnSpc="1">
            <a:prstTxWarp prst="textNoShape">
              <a:avLst/>
            </a:prstTxWarp>
          </a:bodyPr>
          <a:lstStyle/>
          <a:p>
            <a:r>
              <a:rPr lang="en-US" altLang="en-US" sz="2600" dirty="0"/>
              <a:t>Holdout</a:t>
            </a:r>
          </a:p>
          <a:p>
            <a:pPr lvl="1"/>
            <a:r>
              <a:rPr lang="en-US" altLang="en-US" sz="2000" dirty="0"/>
              <a:t>Pro: results in single model that can be used directly in production</a:t>
            </a:r>
          </a:p>
          <a:p>
            <a:pPr lvl="1"/>
            <a:r>
              <a:rPr lang="en-US" altLang="en-US" sz="2000" dirty="0"/>
              <a:t>Con: can be wasteful of data</a:t>
            </a:r>
          </a:p>
          <a:p>
            <a:pPr lvl="1"/>
            <a:r>
              <a:rPr lang="en-US" altLang="en-US" sz="2000" dirty="0"/>
              <a:t>Con: a single static holdout partition has the potential to be unrepresentative and statistically misleading</a:t>
            </a:r>
            <a:endParaRPr lang="ar-SA" altLang="en-US" sz="2000" dirty="0"/>
          </a:p>
          <a:p>
            <a:pPr marL="247650" lvl="1" indent="0">
              <a:buNone/>
            </a:pPr>
            <a:endParaRPr lang="en-US" altLang="en-US" sz="2000" dirty="0"/>
          </a:p>
          <a:p>
            <a:r>
              <a:rPr lang="en-US" altLang="en-US" sz="2600" dirty="0"/>
              <a:t>Cross-validation and leave-one-out (LOO)</a:t>
            </a:r>
          </a:p>
          <a:p>
            <a:pPr lvl="1"/>
            <a:r>
              <a:rPr lang="en-US" altLang="en-US" sz="2000" dirty="0"/>
              <a:t>Con: do not lead directly to a single production model</a:t>
            </a:r>
          </a:p>
          <a:p>
            <a:pPr lvl="1"/>
            <a:r>
              <a:rPr lang="en-US" altLang="en-US" sz="2000" dirty="0"/>
              <a:t>Pro: use all available data for evaluation</a:t>
            </a:r>
          </a:p>
          <a:p>
            <a:pPr lvl="1"/>
            <a:r>
              <a:rPr lang="en-US" altLang="en-US" sz="2000" dirty="0"/>
              <a:t>Pro: many partitions of data, helps average out statistical variability</a:t>
            </a:r>
          </a:p>
        </p:txBody>
      </p:sp>
      <p:sp>
        <p:nvSpPr>
          <p:cNvPr id="2" name="Date Placeholder 1">
            <a:extLst>
              <a:ext uri="{FF2B5EF4-FFF2-40B4-BE49-F238E27FC236}">
                <a16:creationId xmlns:a16="http://schemas.microsoft.com/office/drawing/2014/main" id="{05739617-EBE0-8E41-89D7-C12EE94DF610}"/>
              </a:ext>
            </a:extLst>
          </p:cNvPr>
          <p:cNvSpPr>
            <a:spLocks noGrp="1"/>
          </p:cNvSpPr>
          <p:nvPr>
            <p:ph type="dt" sz="half" idx="10"/>
          </p:nvPr>
        </p:nvSpPr>
        <p:spPr/>
        <p:txBody>
          <a:bodyPr/>
          <a:lstStyle/>
          <a:p>
            <a:pPr>
              <a:defRPr/>
            </a:pPr>
            <a:r>
              <a:rPr lang="en-US"/>
              <a:t>First Semester 2021-2022</a:t>
            </a:r>
            <a:endParaRPr lang="en-US" dirty="0"/>
          </a:p>
        </p:txBody>
      </p:sp>
    </p:spTree>
    <p:extLst>
      <p:ext uri="{BB962C8B-B14F-4D97-AF65-F5344CB8AC3E}">
        <p14:creationId xmlns:p14="http://schemas.microsoft.com/office/powerpoint/2010/main" val="818002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C7703-2CE7-4241-BB96-0C2BD58A3FE1}"/>
              </a:ext>
            </a:extLst>
          </p:cNvPr>
          <p:cNvSpPr>
            <a:spLocks noGrp="1"/>
          </p:cNvSpPr>
          <p:nvPr>
            <p:ph type="title"/>
          </p:nvPr>
        </p:nvSpPr>
        <p:spPr>
          <a:xfrm>
            <a:off x="472168" y="280291"/>
            <a:ext cx="9051925" cy="1609725"/>
          </a:xfrm>
        </p:spPr>
        <p:txBody>
          <a:bodyPr/>
          <a:lstStyle/>
          <a:p>
            <a:r>
              <a:rPr lang="en-US" dirty="0"/>
              <a:t>Cross Validation</a:t>
            </a:r>
          </a:p>
        </p:txBody>
      </p:sp>
      <p:pic>
        <p:nvPicPr>
          <p:cNvPr id="6" name="Content Placeholder 5">
            <a:extLst>
              <a:ext uri="{FF2B5EF4-FFF2-40B4-BE49-F238E27FC236}">
                <a16:creationId xmlns:a16="http://schemas.microsoft.com/office/drawing/2014/main" id="{5A74D0C6-575F-D540-85BD-E98297666D3D}"/>
              </a:ext>
            </a:extLst>
          </p:cNvPr>
          <p:cNvPicPr>
            <a:picLocks noGrp="1" noChangeAspect="1"/>
          </p:cNvPicPr>
          <p:nvPr>
            <p:ph idx="1"/>
          </p:nvPr>
        </p:nvPicPr>
        <p:blipFill rotWithShape="1">
          <a:blip r:embed="rId2"/>
          <a:srcRect t="4916" b="4401"/>
          <a:stretch/>
        </p:blipFill>
        <p:spPr>
          <a:xfrm>
            <a:off x="310937" y="3131975"/>
            <a:ext cx="6845740" cy="3300413"/>
          </a:xfrm>
          <a:prstGeom prst="rect">
            <a:avLst/>
          </a:prstGeom>
        </p:spPr>
      </p:pic>
      <p:sp>
        <p:nvSpPr>
          <p:cNvPr id="4" name="Date Placeholder 3">
            <a:extLst>
              <a:ext uri="{FF2B5EF4-FFF2-40B4-BE49-F238E27FC236}">
                <a16:creationId xmlns:a16="http://schemas.microsoft.com/office/drawing/2014/main" id="{9CA401C7-5E67-2144-B662-CF186478C017}"/>
              </a:ext>
            </a:extLst>
          </p:cNvPr>
          <p:cNvSpPr>
            <a:spLocks noGrp="1"/>
          </p:cNvSpPr>
          <p:nvPr>
            <p:ph type="dt" sz="half" idx="10"/>
          </p:nvPr>
        </p:nvSpPr>
        <p:spPr/>
        <p:txBody>
          <a:bodyPr/>
          <a:lstStyle/>
          <a:p>
            <a:r>
              <a:rPr lang="en-US"/>
              <a:t>First Semester 2021-2022</a:t>
            </a:r>
            <a:endParaRPr lang="en-US" dirty="0"/>
          </a:p>
        </p:txBody>
      </p:sp>
      <p:sp>
        <p:nvSpPr>
          <p:cNvPr id="7" name="Rectangle 6">
            <a:extLst>
              <a:ext uri="{FF2B5EF4-FFF2-40B4-BE49-F238E27FC236}">
                <a16:creationId xmlns:a16="http://schemas.microsoft.com/office/drawing/2014/main" id="{AB7D0B7C-E9E5-F84B-8D2B-665F62AF895F}"/>
              </a:ext>
            </a:extLst>
          </p:cNvPr>
          <p:cNvSpPr/>
          <p:nvPr/>
        </p:nvSpPr>
        <p:spPr>
          <a:xfrm>
            <a:off x="322242" y="1890016"/>
            <a:ext cx="10344607" cy="1200329"/>
          </a:xfrm>
          <a:prstGeom prst="rect">
            <a:avLst/>
          </a:prstGeom>
        </p:spPr>
        <p:txBody>
          <a:bodyPr wrap="square">
            <a:spAutoFit/>
          </a:bodyPr>
          <a:lstStyle/>
          <a:p>
            <a:r>
              <a:rPr lang="en-US" dirty="0">
                <a:solidFill>
                  <a:schemeClr val="accent1"/>
                </a:solidFill>
              </a:rPr>
              <a:t>Cross-validation</a:t>
            </a:r>
            <a:r>
              <a:rPr lang="en-US" dirty="0"/>
              <a:t> is one of several approaches for estimating how well the model you've just learned from some training data is going to perform on future as-yet-unseen data. </a:t>
            </a:r>
          </a:p>
          <a:p>
            <a:endParaRPr lang="en-US" dirty="0"/>
          </a:p>
          <a:p>
            <a:r>
              <a:rPr lang="en-US" dirty="0"/>
              <a:t>We’ll talk about k-fold cross-validation,</a:t>
            </a:r>
          </a:p>
        </p:txBody>
      </p:sp>
      <p:pic>
        <p:nvPicPr>
          <p:cNvPr id="9" name="Picture 8">
            <a:extLst>
              <a:ext uri="{FF2B5EF4-FFF2-40B4-BE49-F238E27FC236}">
                <a16:creationId xmlns:a16="http://schemas.microsoft.com/office/drawing/2014/main" id="{AAC7154A-56E3-4142-A17C-14C333E0AE41}"/>
              </a:ext>
            </a:extLst>
          </p:cNvPr>
          <p:cNvPicPr>
            <a:picLocks noChangeAspect="1"/>
          </p:cNvPicPr>
          <p:nvPr/>
        </p:nvPicPr>
        <p:blipFill>
          <a:blip r:embed="rId3"/>
          <a:stretch>
            <a:fillRect/>
          </a:stretch>
        </p:blipFill>
        <p:spPr>
          <a:xfrm>
            <a:off x="5682864" y="166101"/>
            <a:ext cx="4817768" cy="1454966"/>
          </a:xfrm>
          <a:prstGeom prst="rect">
            <a:avLst/>
          </a:prstGeom>
        </p:spPr>
      </p:pic>
    </p:spTree>
    <p:extLst>
      <p:ext uri="{BB962C8B-B14F-4D97-AF65-F5344CB8AC3E}">
        <p14:creationId xmlns:p14="http://schemas.microsoft.com/office/powerpoint/2010/main" val="27711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2">
            <a:extLst>
              <a:ext uri="{FF2B5EF4-FFF2-40B4-BE49-F238E27FC236}">
                <a16:creationId xmlns:a16="http://schemas.microsoft.com/office/drawing/2014/main" id="{87FBE27B-AA99-BA49-854C-883926EED55C}"/>
              </a:ext>
            </a:extLst>
          </p:cNvPr>
          <p:cNvSpPr>
            <a:spLocks noGrp="1" noChangeArrowheads="1"/>
          </p:cNvSpPr>
          <p:nvPr>
            <p:ph type="title"/>
          </p:nvPr>
        </p:nvSpPr>
        <p:spPr>
          <a:xfrm>
            <a:off x="533400" y="220662"/>
            <a:ext cx="9052560" cy="1609344"/>
          </a:xfrm>
        </p:spPr>
        <p:txBody>
          <a:bodyPr/>
          <a:lstStyle/>
          <a:p>
            <a:pPr defTabSz="822960" fontAlgn="auto">
              <a:spcAft>
                <a:spcPts val="0"/>
              </a:spcAft>
              <a:defRPr/>
            </a:pPr>
            <a:r>
              <a:rPr lang="en-US" altLang="en-US" sz="4860" dirty="0"/>
              <a:t>Generalization</a:t>
            </a:r>
          </a:p>
        </p:txBody>
      </p:sp>
      <p:sp>
        <p:nvSpPr>
          <p:cNvPr id="33793" name="Content Placeholder 1">
            <a:extLst>
              <a:ext uri="{FF2B5EF4-FFF2-40B4-BE49-F238E27FC236}">
                <a16:creationId xmlns:a16="http://schemas.microsoft.com/office/drawing/2014/main" id="{410EFA6C-BF5C-0E43-AC0F-EA19120C0DC4}"/>
              </a:ext>
            </a:extLst>
          </p:cNvPr>
          <p:cNvSpPr>
            <a:spLocks noGrp="1" noChangeArrowheads="1"/>
          </p:cNvSpPr>
          <p:nvPr>
            <p:ph idx="1"/>
          </p:nvPr>
        </p:nvSpPr>
        <p:spPr>
          <a:xfrm>
            <a:off x="381000" y="1830006"/>
            <a:ext cx="9982200" cy="6218238"/>
          </a:xfrm>
        </p:spPr>
        <p:txBody>
          <a:bodyPr/>
          <a:lstStyle/>
          <a:p>
            <a:pPr marL="164592" indent="-164592" defTabSz="822960" fontAlgn="auto">
              <a:spcBef>
                <a:spcPts val="1080"/>
              </a:spcBef>
              <a:spcAft>
                <a:spcPts val="0"/>
              </a:spcAft>
              <a:buClr>
                <a:schemeClr val="accent1">
                  <a:lumMod val="75000"/>
                </a:schemeClr>
              </a:buClr>
              <a:defRPr/>
            </a:pPr>
            <a:r>
              <a:rPr lang="en-US" altLang="en-US" sz="2400" dirty="0"/>
              <a:t>Definition: model does a good job of correctly predicting class labels of </a:t>
            </a:r>
            <a:r>
              <a:rPr lang="en-US" altLang="en-US" sz="2400" u="sng" dirty="0"/>
              <a:t>previously unseen</a:t>
            </a:r>
            <a:r>
              <a:rPr lang="en-US" altLang="en-US" sz="2400" dirty="0"/>
              <a:t> samples</a:t>
            </a:r>
          </a:p>
          <a:p>
            <a:pPr marL="164592" indent="-164592" defTabSz="822960" fontAlgn="auto">
              <a:spcBef>
                <a:spcPts val="1080"/>
              </a:spcBef>
              <a:spcAft>
                <a:spcPts val="0"/>
              </a:spcAft>
              <a:buClr>
                <a:schemeClr val="accent1">
                  <a:lumMod val="75000"/>
                </a:schemeClr>
              </a:buClr>
              <a:defRPr/>
            </a:pPr>
            <a:endParaRPr lang="en-US" altLang="en-US" sz="2400" dirty="0"/>
          </a:p>
          <a:p>
            <a:pPr marL="164592" indent="-164592" defTabSz="822960" fontAlgn="auto">
              <a:spcBef>
                <a:spcPts val="1080"/>
              </a:spcBef>
              <a:spcAft>
                <a:spcPts val="0"/>
              </a:spcAft>
              <a:buClr>
                <a:schemeClr val="accent1">
                  <a:lumMod val="75000"/>
                </a:schemeClr>
              </a:buClr>
              <a:defRPr/>
            </a:pPr>
            <a:r>
              <a:rPr lang="en-US" altLang="en-US" sz="2400" dirty="0"/>
              <a:t>Generalization is typically evaluated using a </a:t>
            </a:r>
            <a:r>
              <a:rPr lang="en-US" altLang="en-US" sz="2400" i="1" dirty="0"/>
              <a:t>test</a:t>
            </a:r>
            <a:r>
              <a:rPr lang="en-US" altLang="en-US" sz="2400" dirty="0"/>
              <a:t> set of data that was not involved in the training process</a:t>
            </a:r>
          </a:p>
          <a:p>
            <a:pPr marL="164592" indent="-164592" defTabSz="822960" fontAlgn="auto">
              <a:spcBef>
                <a:spcPts val="1080"/>
              </a:spcBef>
              <a:spcAft>
                <a:spcPts val="0"/>
              </a:spcAft>
              <a:buClr>
                <a:schemeClr val="accent1">
                  <a:lumMod val="75000"/>
                </a:schemeClr>
              </a:buClr>
              <a:defRPr/>
            </a:pPr>
            <a:endParaRPr lang="en-US" altLang="en-US" sz="2400" dirty="0"/>
          </a:p>
          <a:p>
            <a:pPr marL="164592" indent="-164592" defTabSz="822960" fontAlgn="auto">
              <a:spcBef>
                <a:spcPts val="1080"/>
              </a:spcBef>
              <a:spcAft>
                <a:spcPts val="0"/>
              </a:spcAft>
              <a:buClr>
                <a:schemeClr val="accent1">
                  <a:lumMod val="75000"/>
                </a:schemeClr>
              </a:buClr>
              <a:defRPr/>
            </a:pPr>
            <a:r>
              <a:rPr lang="en-US" altLang="en-US" sz="2400" dirty="0"/>
              <a:t>Evaluating generalization requires:</a:t>
            </a:r>
          </a:p>
          <a:p>
            <a:pPr marL="411480" lvl="1" indent="-164592" defTabSz="822960" fontAlgn="auto">
              <a:spcBef>
                <a:spcPts val="360"/>
              </a:spcBef>
              <a:spcAft>
                <a:spcPts val="180"/>
              </a:spcAft>
              <a:buClr>
                <a:schemeClr val="accent1">
                  <a:lumMod val="75000"/>
                </a:schemeClr>
              </a:buClr>
              <a:defRPr/>
            </a:pPr>
            <a:r>
              <a:rPr lang="en-US" altLang="en-US" sz="2000" dirty="0"/>
              <a:t>Correct labels for test set are known.</a:t>
            </a:r>
          </a:p>
          <a:p>
            <a:pPr marL="411480" lvl="1" indent="-164592" defTabSz="822960" fontAlgn="auto">
              <a:spcBef>
                <a:spcPts val="360"/>
              </a:spcBef>
              <a:spcAft>
                <a:spcPts val="180"/>
              </a:spcAft>
              <a:buClr>
                <a:schemeClr val="accent1">
                  <a:lumMod val="75000"/>
                </a:schemeClr>
              </a:buClr>
              <a:defRPr/>
            </a:pPr>
            <a:r>
              <a:rPr lang="en-US" altLang="en-US" sz="2000" dirty="0"/>
              <a:t>A quantitative measure (</a:t>
            </a:r>
            <a:r>
              <a:rPr lang="en-US" altLang="en-US" sz="2000" i="1" dirty="0"/>
              <a:t>metric</a:t>
            </a:r>
            <a:r>
              <a:rPr lang="en-US" altLang="en-US" sz="2000" dirty="0"/>
              <a:t>) of tendency for model to predict correct labels.</a:t>
            </a:r>
          </a:p>
          <a:p>
            <a:pPr marL="411480" lvl="1" indent="-164592" defTabSz="822960" fontAlgn="auto">
              <a:spcBef>
                <a:spcPts val="360"/>
              </a:spcBef>
              <a:spcAft>
                <a:spcPts val="180"/>
              </a:spcAft>
              <a:buClr>
                <a:schemeClr val="accent1">
                  <a:lumMod val="75000"/>
                </a:schemeClr>
              </a:buClr>
              <a:defRPr/>
            </a:pPr>
            <a:endParaRPr lang="en-US" altLang="en-US" sz="2880" dirty="0"/>
          </a:p>
        </p:txBody>
      </p:sp>
      <p:sp>
        <p:nvSpPr>
          <p:cNvPr id="2" name="Date Placeholder 1">
            <a:extLst>
              <a:ext uri="{FF2B5EF4-FFF2-40B4-BE49-F238E27FC236}">
                <a16:creationId xmlns:a16="http://schemas.microsoft.com/office/drawing/2014/main" id="{5D953321-9C4F-5D4F-B56A-91AF86322597}"/>
              </a:ext>
            </a:extLst>
          </p:cNvPr>
          <p:cNvSpPr>
            <a:spLocks noGrp="1"/>
          </p:cNvSpPr>
          <p:nvPr>
            <p:ph type="dt" sz="half" idx="10"/>
          </p:nvPr>
        </p:nvSpPr>
        <p:spPr/>
        <p:txBody>
          <a:bodyPr/>
          <a:lstStyle/>
          <a:p>
            <a:pPr>
              <a:defRPr/>
            </a:pPr>
            <a:r>
              <a:rPr lang="en-US"/>
              <a:t>First Semester 2021-2022</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a:extLst>
              <a:ext uri="{FF2B5EF4-FFF2-40B4-BE49-F238E27FC236}">
                <a16:creationId xmlns:a16="http://schemas.microsoft.com/office/drawing/2014/main" id="{EAC780DB-A85D-E54A-BFC6-FBE1CC044A36}"/>
              </a:ext>
            </a:extLst>
          </p:cNvPr>
          <p:cNvSpPr>
            <a:spLocks noGrp="1" noChangeArrowheads="1"/>
          </p:cNvSpPr>
          <p:nvPr>
            <p:ph type="title"/>
          </p:nvPr>
        </p:nvSpPr>
        <p:spPr>
          <a:xfrm>
            <a:off x="261257" y="76200"/>
            <a:ext cx="9052560" cy="1609344"/>
          </a:xfrm>
        </p:spPr>
        <p:txBody>
          <a:bodyPr/>
          <a:lstStyle/>
          <a:p>
            <a:pPr defTabSz="822960" fontAlgn="auto">
              <a:spcAft>
                <a:spcPts val="0"/>
              </a:spcAft>
              <a:defRPr/>
            </a:pPr>
            <a:r>
              <a:rPr lang="en-US" altLang="en-US" sz="4860" dirty="0"/>
              <a:t>Metrics for classifier performance</a:t>
            </a:r>
          </a:p>
        </p:txBody>
      </p:sp>
      <p:sp>
        <p:nvSpPr>
          <p:cNvPr id="2" name="Date Placeholder 1">
            <a:extLst>
              <a:ext uri="{FF2B5EF4-FFF2-40B4-BE49-F238E27FC236}">
                <a16:creationId xmlns:a16="http://schemas.microsoft.com/office/drawing/2014/main" id="{62F1F89A-6A14-264F-BBFF-FBBC979B3441}"/>
              </a:ext>
            </a:extLst>
          </p:cNvPr>
          <p:cNvSpPr>
            <a:spLocks noGrp="1"/>
          </p:cNvSpPr>
          <p:nvPr>
            <p:ph type="dt" sz="half" idx="10"/>
          </p:nvPr>
        </p:nvSpPr>
        <p:spPr/>
        <p:txBody>
          <a:bodyPr/>
          <a:lstStyle/>
          <a:p>
            <a:pPr>
              <a:defRPr/>
            </a:pPr>
            <a:r>
              <a:rPr lang="en-US"/>
              <a:t>First Semester 2021-2022</a:t>
            </a:r>
            <a:endParaRPr lang="en-US" dirty="0"/>
          </a:p>
        </p:txBody>
      </p:sp>
      <p:pic>
        <p:nvPicPr>
          <p:cNvPr id="8" name="Picture 7">
            <a:extLst>
              <a:ext uri="{FF2B5EF4-FFF2-40B4-BE49-F238E27FC236}">
                <a16:creationId xmlns:a16="http://schemas.microsoft.com/office/drawing/2014/main" id="{00058380-6831-154A-A643-F68961A68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49350"/>
            <a:ext cx="8102600" cy="45593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55637A9-71D1-4642-9B1C-FFF5C3FC81A3}"/>
              </a:ext>
            </a:extLst>
          </p:cNvPr>
          <p:cNvSpPr>
            <a:spLocks noGrp="1" noChangeArrowheads="1"/>
          </p:cNvSpPr>
          <p:nvPr>
            <p:ph type="title"/>
          </p:nvPr>
        </p:nvSpPr>
        <p:spPr>
          <a:xfrm>
            <a:off x="457200" y="0"/>
            <a:ext cx="9326880" cy="1102766"/>
          </a:xfrm>
        </p:spPr>
        <p:txBody>
          <a:bodyPr/>
          <a:lstStyle/>
          <a:p>
            <a:pPr defTabSz="822960" fontAlgn="auto">
              <a:spcAft>
                <a:spcPts val="0"/>
              </a:spcAft>
              <a:defRPr/>
            </a:pPr>
            <a:r>
              <a:rPr lang="en-US" altLang="en-US" sz="4860" dirty="0"/>
              <a:t>Classification definition</a:t>
            </a:r>
          </a:p>
        </p:txBody>
      </p:sp>
      <p:sp>
        <p:nvSpPr>
          <p:cNvPr id="4098" name="Rectangle 3">
            <a:extLst>
              <a:ext uri="{FF2B5EF4-FFF2-40B4-BE49-F238E27FC236}">
                <a16:creationId xmlns:a16="http://schemas.microsoft.com/office/drawing/2014/main" id="{21F91419-6ED3-F94E-BD8D-94F8CCA1308A}"/>
              </a:ext>
            </a:extLst>
          </p:cNvPr>
          <p:cNvSpPr>
            <a:spLocks noGrp="1" noChangeArrowheads="1"/>
          </p:cNvSpPr>
          <p:nvPr>
            <p:ph idx="1"/>
          </p:nvPr>
        </p:nvSpPr>
        <p:spPr bwMode="auto">
          <a:xfrm>
            <a:off x="365125" y="1371600"/>
            <a:ext cx="9510713" cy="5851525"/>
          </a:xfrm>
        </p:spPr>
        <p:txBody>
          <a:bodyPr wrap="square" numCol="1" anchor="t" anchorCtr="0" compatLnSpc="1">
            <a:prstTxWarp prst="textNoShape">
              <a:avLst/>
            </a:prstTxWarp>
          </a:bodyPr>
          <a:lstStyle/>
          <a:p>
            <a:pPr marL="411163" indent="-411163"/>
            <a:r>
              <a:rPr lang="en-US" altLang="en-US" sz="2400"/>
              <a:t>Given a collection of samples (</a:t>
            </a:r>
            <a:r>
              <a:rPr lang="en-US" altLang="en-US" sz="2400" i="1">
                <a:solidFill>
                  <a:srgbClr val="CC0000"/>
                </a:solidFill>
              </a:rPr>
              <a:t>training set</a:t>
            </a:r>
            <a:r>
              <a:rPr lang="en-US" altLang="en-US" sz="2400"/>
              <a:t>)</a:t>
            </a:r>
          </a:p>
          <a:p>
            <a:pPr marL="890588" lvl="1" indent="-342900"/>
            <a:r>
              <a:rPr lang="en-US" altLang="en-US" sz="2000"/>
              <a:t>Each sample contains a set of </a:t>
            </a:r>
            <a:r>
              <a:rPr lang="en-US" altLang="en-US" sz="2000" i="1">
                <a:solidFill>
                  <a:srgbClr val="CC0000"/>
                </a:solidFill>
              </a:rPr>
              <a:t>attributes</a:t>
            </a:r>
            <a:r>
              <a:rPr lang="en-US" altLang="en-US" sz="2000" i="1"/>
              <a:t>.</a:t>
            </a:r>
            <a:endParaRPr lang="en-US" altLang="en-US" sz="2000"/>
          </a:p>
          <a:p>
            <a:pPr marL="890588" lvl="1" indent="-342900"/>
            <a:r>
              <a:rPr lang="en-US" altLang="en-US" sz="2000"/>
              <a:t>Each sample also has a </a:t>
            </a:r>
            <a:r>
              <a:rPr lang="en-US" altLang="en-US" sz="2000" u="sng"/>
              <a:t>discrete</a:t>
            </a:r>
            <a:r>
              <a:rPr lang="en-US" altLang="en-US" sz="2000"/>
              <a:t> </a:t>
            </a:r>
            <a:r>
              <a:rPr lang="en-US" altLang="en-US" sz="2000" i="1">
                <a:solidFill>
                  <a:srgbClr val="CC0000"/>
                </a:solidFill>
              </a:rPr>
              <a:t>class label</a:t>
            </a:r>
          </a:p>
          <a:p>
            <a:pPr marL="890588" lvl="1" indent="-342900"/>
            <a:endParaRPr lang="en-US" altLang="en-US" sz="2000"/>
          </a:p>
          <a:p>
            <a:pPr marL="411163" indent="-411163"/>
            <a:r>
              <a:rPr lang="en-US" altLang="en-US" sz="2400"/>
              <a:t>Learn a </a:t>
            </a:r>
            <a:r>
              <a:rPr lang="en-US" altLang="en-US" sz="2400" i="1">
                <a:solidFill>
                  <a:srgbClr val="CC0000"/>
                </a:solidFill>
              </a:rPr>
              <a:t>model</a:t>
            </a:r>
            <a:r>
              <a:rPr lang="en-US" altLang="en-US" sz="2400"/>
              <a:t>  that predicts class label as a function of the values of the attributes.</a:t>
            </a:r>
          </a:p>
          <a:p>
            <a:pPr marL="411163" indent="-411163"/>
            <a:r>
              <a:rPr lang="en-US" altLang="en-US" sz="2400"/>
              <a:t>Goal: model should assign class labels to </a:t>
            </a:r>
            <a:r>
              <a:rPr lang="en-US" altLang="en-US" sz="2400" u="sng"/>
              <a:t>previously unseen</a:t>
            </a:r>
            <a:r>
              <a:rPr lang="en-US" altLang="en-US" sz="2400"/>
              <a:t> samples as accurately as possible.</a:t>
            </a:r>
          </a:p>
          <a:p>
            <a:pPr marL="890588" lvl="1" indent="-342900"/>
            <a:r>
              <a:rPr lang="en-US" altLang="en-US" sz="2000"/>
              <a:t>A </a:t>
            </a:r>
            <a:r>
              <a:rPr lang="en-US" altLang="en-US" sz="2000" i="1">
                <a:solidFill>
                  <a:srgbClr val="CC0000"/>
                </a:solidFill>
              </a:rPr>
              <a:t>test set</a:t>
            </a:r>
            <a:r>
              <a:rPr lang="en-US" altLang="en-US" sz="2000"/>
              <a:t> is used to determine the accuracy of the model. Usually, the given data set is divided into training and test sets, with training set used to build the model and test set used to validate it.</a:t>
            </a:r>
          </a:p>
        </p:txBody>
      </p:sp>
      <p:sp>
        <p:nvSpPr>
          <p:cNvPr id="2" name="Date Placeholder 1">
            <a:extLst>
              <a:ext uri="{FF2B5EF4-FFF2-40B4-BE49-F238E27FC236}">
                <a16:creationId xmlns:a16="http://schemas.microsoft.com/office/drawing/2014/main" id="{242C544D-5844-BB46-9472-DA812999E50C}"/>
              </a:ext>
            </a:extLst>
          </p:cNvPr>
          <p:cNvSpPr>
            <a:spLocks noGrp="1"/>
          </p:cNvSpPr>
          <p:nvPr>
            <p:ph type="dt" sz="half" idx="10"/>
          </p:nvPr>
        </p:nvSpPr>
        <p:spPr/>
        <p:txBody>
          <a:bodyPr/>
          <a:lstStyle/>
          <a:p>
            <a:pPr>
              <a:defRPr/>
            </a:pPr>
            <a:r>
              <a:rPr lang="en-US"/>
              <a:t>First Semester 2021-2022</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2">
            <a:extLst>
              <a:ext uri="{FF2B5EF4-FFF2-40B4-BE49-F238E27FC236}">
                <a16:creationId xmlns:a16="http://schemas.microsoft.com/office/drawing/2014/main" id="{37DDD983-E1BA-2744-9A0E-3B6C2DE4E234}"/>
              </a:ext>
            </a:extLst>
          </p:cNvPr>
          <p:cNvSpPr>
            <a:spLocks noGrp="1" noChangeArrowheads="1"/>
          </p:cNvSpPr>
          <p:nvPr>
            <p:ph type="title"/>
          </p:nvPr>
        </p:nvSpPr>
        <p:spPr>
          <a:xfrm>
            <a:off x="381000" y="67056"/>
            <a:ext cx="9052560" cy="1609344"/>
          </a:xfrm>
        </p:spPr>
        <p:txBody>
          <a:bodyPr/>
          <a:lstStyle/>
          <a:p>
            <a:pPr defTabSz="822960" fontAlgn="auto">
              <a:spcAft>
                <a:spcPts val="0"/>
              </a:spcAft>
              <a:defRPr/>
            </a:pPr>
            <a:r>
              <a:rPr lang="en-US" altLang="en-US" sz="4860" dirty="0"/>
              <a:t>Trade-off</a:t>
            </a:r>
          </a:p>
        </p:txBody>
      </p:sp>
      <p:sp>
        <p:nvSpPr>
          <p:cNvPr id="40962" name="Content Placeholder 1">
            <a:extLst>
              <a:ext uri="{FF2B5EF4-FFF2-40B4-BE49-F238E27FC236}">
                <a16:creationId xmlns:a16="http://schemas.microsoft.com/office/drawing/2014/main" id="{4EC448E5-3E8F-7A40-AA2E-04E0DD5BF40E}"/>
              </a:ext>
            </a:extLst>
          </p:cNvPr>
          <p:cNvSpPr>
            <a:spLocks noGrp="1" noChangeArrowheads="1"/>
          </p:cNvSpPr>
          <p:nvPr>
            <p:ph idx="1"/>
          </p:nvPr>
        </p:nvSpPr>
        <p:spPr bwMode="auto">
          <a:xfrm>
            <a:off x="304800" y="1295400"/>
            <a:ext cx="10287000" cy="4051300"/>
          </a:xfrm>
        </p:spPr>
        <p:txBody>
          <a:bodyPr wrap="square" numCol="1" anchor="t" anchorCtr="0" compatLnSpc="1">
            <a:prstTxWarp prst="textNoShape">
              <a:avLst/>
            </a:prstTxWarp>
          </a:bodyPr>
          <a:lstStyle/>
          <a:p>
            <a:r>
              <a:rPr lang="en-US" altLang="en-US"/>
              <a:t>While recall expresses the ability to find all relevant instances in a dataset, precision expresses the proportion of the data points our model says was relevant actually were relevant.</a:t>
            </a:r>
          </a:p>
        </p:txBody>
      </p:sp>
      <p:pic>
        <p:nvPicPr>
          <p:cNvPr id="40963" name="Picture 4">
            <a:extLst>
              <a:ext uri="{FF2B5EF4-FFF2-40B4-BE49-F238E27FC236}">
                <a16:creationId xmlns:a16="http://schemas.microsoft.com/office/drawing/2014/main" id="{EA7F68AA-5967-E642-9B0E-7C72135D68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0818" y="1860169"/>
            <a:ext cx="574675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96FA5419-818E-1041-9FA0-EB52A0F0FE1D}"/>
              </a:ext>
            </a:extLst>
          </p:cNvPr>
          <p:cNvSpPr>
            <a:spLocks noGrp="1"/>
          </p:cNvSpPr>
          <p:nvPr>
            <p:ph type="dt" sz="half" idx="10"/>
          </p:nvPr>
        </p:nvSpPr>
        <p:spPr/>
        <p:txBody>
          <a:bodyPr/>
          <a:lstStyle/>
          <a:p>
            <a:pPr>
              <a:defRPr/>
            </a:pPr>
            <a:r>
              <a:rPr lang="en-US"/>
              <a:t>First Semester 2021-2022</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EE19F-8AAA-BD4D-99A5-73865280BBA7}"/>
              </a:ext>
            </a:extLst>
          </p:cNvPr>
          <p:cNvSpPr>
            <a:spLocks noGrp="1"/>
          </p:cNvSpPr>
          <p:nvPr>
            <p:ph type="title"/>
          </p:nvPr>
        </p:nvSpPr>
        <p:spPr/>
        <p:txBody>
          <a:bodyPr/>
          <a:lstStyle/>
          <a:p>
            <a:r>
              <a:rPr lang="en-US" dirty="0"/>
              <a:t>ROC AUC</a:t>
            </a:r>
          </a:p>
        </p:txBody>
      </p:sp>
      <p:pic>
        <p:nvPicPr>
          <p:cNvPr id="8" name="Content Placeholder 7">
            <a:extLst>
              <a:ext uri="{FF2B5EF4-FFF2-40B4-BE49-F238E27FC236}">
                <a16:creationId xmlns:a16="http://schemas.microsoft.com/office/drawing/2014/main" id="{E616501A-5027-2A4F-B21A-3B54F0E707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64" y="2195861"/>
            <a:ext cx="5401733" cy="4051300"/>
          </a:xfrm>
        </p:spPr>
      </p:pic>
      <p:sp>
        <p:nvSpPr>
          <p:cNvPr id="4" name="Date Placeholder 3">
            <a:extLst>
              <a:ext uri="{FF2B5EF4-FFF2-40B4-BE49-F238E27FC236}">
                <a16:creationId xmlns:a16="http://schemas.microsoft.com/office/drawing/2014/main" id="{9847E9A3-CCF1-C84C-B003-115F6787E718}"/>
              </a:ext>
            </a:extLst>
          </p:cNvPr>
          <p:cNvSpPr>
            <a:spLocks noGrp="1"/>
          </p:cNvSpPr>
          <p:nvPr>
            <p:ph type="dt" sz="half" idx="10"/>
          </p:nvPr>
        </p:nvSpPr>
        <p:spPr/>
        <p:txBody>
          <a:bodyPr/>
          <a:lstStyle/>
          <a:p>
            <a:pPr>
              <a:defRPr/>
            </a:pPr>
            <a:r>
              <a:rPr lang="en-US"/>
              <a:t>First Semester 2021-2022</a:t>
            </a:r>
            <a:endParaRPr lang="en-US" dirty="0"/>
          </a:p>
        </p:txBody>
      </p:sp>
      <p:pic>
        <p:nvPicPr>
          <p:cNvPr id="10" name="Picture 9">
            <a:extLst>
              <a:ext uri="{FF2B5EF4-FFF2-40B4-BE49-F238E27FC236}">
                <a16:creationId xmlns:a16="http://schemas.microsoft.com/office/drawing/2014/main" id="{F26400CA-C0FF-8A49-AAD9-63404F8A3D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2429" y="100013"/>
            <a:ext cx="5597407" cy="3733800"/>
          </a:xfrm>
          <a:prstGeom prst="rect">
            <a:avLst/>
          </a:prstGeom>
        </p:spPr>
      </p:pic>
      <p:sp>
        <p:nvSpPr>
          <p:cNvPr id="11" name="Rectangle 10">
            <a:extLst>
              <a:ext uri="{FF2B5EF4-FFF2-40B4-BE49-F238E27FC236}">
                <a16:creationId xmlns:a16="http://schemas.microsoft.com/office/drawing/2014/main" id="{20A8B555-04D1-F04D-83C0-5AD968F9A651}"/>
              </a:ext>
            </a:extLst>
          </p:cNvPr>
          <p:cNvSpPr/>
          <p:nvPr/>
        </p:nvSpPr>
        <p:spPr>
          <a:xfrm>
            <a:off x="5664587" y="5029200"/>
            <a:ext cx="4927213" cy="369332"/>
          </a:xfrm>
          <a:prstGeom prst="rect">
            <a:avLst/>
          </a:prstGeom>
        </p:spPr>
        <p:txBody>
          <a:bodyPr wrap="square">
            <a:spAutoFit/>
          </a:bodyPr>
          <a:lstStyle/>
          <a:p>
            <a:r>
              <a:rPr lang="en-US" dirty="0">
                <a:latin typeface="Roboto"/>
              </a:rPr>
              <a:t>Area under the </a:t>
            </a:r>
            <a:r>
              <a:rPr lang="en-US" b="1" dirty="0">
                <a:latin typeface="Roboto"/>
              </a:rPr>
              <a:t>ROC Curve </a:t>
            </a:r>
            <a:r>
              <a:rPr lang="en-US" b="1" dirty="0">
                <a:latin typeface="Roboto"/>
                <a:sym typeface="Wingdings" pitchFamily="2" charset="2"/>
              </a:rPr>
              <a:t> AUC</a:t>
            </a:r>
            <a:endParaRPr lang="en-US" dirty="0"/>
          </a:p>
        </p:txBody>
      </p:sp>
      <p:sp>
        <p:nvSpPr>
          <p:cNvPr id="12" name="Rectangle 11">
            <a:extLst>
              <a:ext uri="{FF2B5EF4-FFF2-40B4-BE49-F238E27FC236}">
                <a16:creationId xmlns:a16="http://schemas.microsoft.com/office/drawing/2014/main" id="{46A68538-17C0-F747-AF12-B8396CDECFDD}"/>
              </a:ext>
            </a:extLst>
          </p:cNvPr>
          <p:cNvSpPr/>
          <p:nvPr/>
        </p:nvSpPr>
        <p:spPr>
          <a:xfrm>
            <a:off x="5059862" y="4334431"/>
            <a:ext cx="6136661" cy="369332"/>
          </a:xfrm>
          <a:prstGeom prst="rect">
            <a:avLst/>
          </a:prstGeom>
        </p:spPr>
        <p:txBody>
          <a:bodyPr wrap="square">
            <a:spAutoFit/>
          </a:bodyPr>
          <a:lstStyle/>
          <a:p>
            <a:r>
              <a:rPr lang="en-US" dirty="0">
                <a:latin typeface="Roboto"/>
              </a:rPr>
              <a:t>A receiver operating characteristic curve</a:t>
            </a:r>
            <a:r>
              <a:rPr lang="en-US" dirty="0">
                <a:latin typeface="Roboto"/>
                <a:sym typeface="Wingdings" pitchFamily="2" charset="2"/>
              </a:rPr>
              <a:t></a:t>
            </a:r>
            <a:r>
              <a:rPr lang="en-US" dirty="0">
                <a:latin typeface="Roboto"/>
              </a:rPr>
              <a:t> </a:t>
            </a:r>
            <a:r>
              <a:rPr lang="en-US" b="1" dirty="0">
                <a:latin typeface="Roboto"/>
              </a:rPr>
              <a:t>ROC curve</a:t>
            </a:r>
            <a:endParaRPr lang="en-US" dirty="0"/>
          </a:p>
        </p:txBody>
      </p:sp>
    </p:spTree>
    <p:extLst>
      <p:ext uri="{BB962C8B-B14F-4D97-AF65-F5344CB8AC3E}">
        <p14:creationId xmlns:p14="http://schemas.microsoft.com/office/powerpoint/2010/main" val="1129888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F661E-91B2-9C4F-9B10-9D9A92BBBF9F}"/>
              </a:ext>
            </a:extLst>
          </p:cNvPr>
          <p:cNvSpPr>
            <a:spLocks noGrp="1"/>
          </p:cNvSpPr>
          <p:nvPr>
            <p:ph type="title"/>
          </p:nvPr>
        </p:nvSpPr>
        <p:spPr>
          <a:xfrm>
            <a:off x="609600" y="155256"/>
            <a:ext cx="9051925" cy="1609725"/>
          </a:xfrm>
        </p:spPr>
        <p:txBody>
          <a:bodyPr/>
          <a:lstStyle/>
          <a:p>
            <a:r>
              <a:rPr lang="en-US" dirty="0"/>
              <a:t>Coding…Evaluation</a:t>
            </a:r>
          </a:p>
        </p:txBody>
      </p:sp>
      <p:pic>
        <p:nvPicPr>
          <p:cNvPr id="6" name="Content Placeholder 5">
            <a:extLst>
              <a:ext uri="{FF2B5EF4-FFF2-40B4-BE49-F238E27FC236}">
                <a16:creationId xmlns:a16="http://schemas.microsoft.com/office/drawing/2014/main" id="{23D3B3E3-BA62-0946-851E-166E43CC692D}"/>
              </a:ext>
            </a:extLst>
          </p:cNvPr>
          <p:cNvPicPr>
            <a:picLocks noGrp="1" noChangeAspect="1"/>
          </p:cNvPicPr>
          <p:nvPr>
            <p:ph idx="1"/>
          </p:nvPr>
        </p:nvPicPr>
        <p:blipFill>
          <a:blip r:embed="rId2"/>
          <a:stretch>
            <a:fillRect/>
          </a:stretch>
        </p:blipFill>
        <p:spPr>
          <a:xfrm>
            <a:off x="381000" y="1524000"/>
            <a:ext cx="9942753" cy="3986213"/>
          </a:xfrm>
          <a:prstGeom prst="rect">
            <a:avLst/>
          </a:prstGeom>
        </p:spPr>
      </p:pic>
      <p:sp>
        <p:nvSpPr>
          <p:cNvPr id="4" name="Date Placeholder 3">
            <a:extLst>
              <a:ext uri="{FF2B5EF4-FFF2-40B4-BE49-F238E27FC236}">
                <a16:creationId xmlns:a16="http://schemas.microsoft.com/office/drawing/2014/main" id="{A8BE286B-A5E3-5841-A997-05D1829049DA}"/>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3597671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39518BF3-E479-6E43-8E80-0851ABE932B2}"/>
              </a:ext>
            </a:extLst>
          </p:cNvPr>
          <p:cNvSpPr>
            <a:spLocks noGrp="1" noChangeArrowheads="1"/>
          </p:cNvSpPr>
          <p:nvPr>
            <p:ph type="title"/>
          </p:nvPr>
        </p:nvSpPr>
        <p:spPr>
          <a:xfrm>
            <a:off x="152400" y="0"/>
            <a:ext cx="9052560" cy="1609344"/>
          </a:xfrm>
        </p:spPr>
        <p:txBody>
          <a:bodyPr/>
          <a:lstStyle/>
          <a:p>
            <a:pPr defTabSz="822960" fontAlgn="auto">
              <a:spcAft>
                <a:spcPts val="0"/>
              </a:spcAft>
              <a:defRPr/>
            </a:pPr>
            <a:r>
              <a:rPr lang="en-US" altLang="en-US" sz="4860" dirty="0"/>
              <a:t>Occam’s Razor</a:t>
            </a:r>
          </a:p>
        </p:txBody>
      </p:sp>
      <p:sp>
        <p:nvSpPr>
          <p:cNvPr id="46082" name="Rectangle 3">
            <a:extLst>
              <a:ext uri="{FF2B5EF4-FFF2-40B4-BE49-F238E27FC236}">
                <a16:creationId xmlns:a16="http://schemas.microsoft.com/office/drawing/2014/main" id="{861B29D0-5342-FA40-B098-F6642226E447}"/>
              </a:ext>
            </a:extLst>
          </p:cNvPr>
          <p:cNvSpPr>
            <a:spLocks noGrp="1" noChangeArrowheads="1"/>
          </p:cNvSpPr>
          <p:nvPr>
            <p:ph idx="1"/>
          </p:nvPr>
        </p:nvSpPr>
        <p:spPr bwMode="auto">
          <a:xfrm>
            <a:off x="337343" y="1403350"/>
            <a:ext cx="10298113" cy="4051300"/>
          </a:xfrm>
        </p:spPr>
        <p:txBody>
          <a:bodyPr wrap="square" numCol="1" anchor="t" anchorCtr="0" compatLnSpc="1">
            <a:prstTxWarp prst="textNoShape">
              <a:avLst/>
            </a:prstTxWarp>
          </a:bodyPr>
          <a:lstStyle/>
          <a:p>
            <a:r>
              <a:rPr lang="en-US" altLang="en-US" dirty="0"/>
              <a:t>Given two models with similar generalization errors, one should prefer the simpler model over the more complex model.</a:t>
            </a:r>
          </a:p>
          <a:p>
            <a:endParaRPr lang="en-US" altLang="en-US" dirty="0"/>
          </a:p>
          <a:p>
            <a:r>
              <a:rPr lang="en-US" altLang="en-US" dirty="0"/>
              <a:t>For complex models, there is a greater chance it was fitted accidentally by errors in data.</a:t>
            </a:r>
          </a:p>
          <a:p>
            <a:endParaRPr lang="en-US" altLang="en-US" dirty="0"/>
          </a:p>
          <a:p>
            <a:r>
              <a:rPr lang="en-US" altLang="en-US" dirty="0"/>
              <a:t>Model complexity should therefore be considered when evaluating a model.</a:t>
            </a:r>
          </a:p>
        </p:txBody>
      </p:sp>
      <p:sp>
        <p:nvSpPr>
          <p:cNvPr id="2" name="Date Placeholder 1">
            <a:extLst>
              <a:ext uri="{FF2B5EF4-FFF2-40B4-BE49-F238E27FC236}">
                <a16:creationId xmlns:a16="http://schemas.microsoft.com/office/drawing/2014/main" id="{6B77CEAB-3F82-E34B-89C4-B8F45B06A2F7}"/>
              </a:ext>
            </a:extLst>
          </p:cNvPr>
          <p:cNvSpPr>
            <a:spLocks noGrp="1"/>
          </p:cNvSpPr>
          <p:nvPr>
            <p:ph type="dt" sz="half" idx="10"/>
          </p:nvPr>
        </p:nvSpPr>
        <p:spPr/>
        <p:txBody>
          <a:bodyPr/>
          <a:lstStyle/>
          <a:p>
            <a:pPr>
              <a:defRPr/>
            </a:pPr>
            <a:r>
              <a:rPr lang="en-US"/>
              <a:t>First Semester 2021-2022</a:t>
            </a:r>
            <a:endParaRPr lang="en-US" dirty="0"/>
          </a:p>
        </p:txBody>
      </p:sp>
      <p:pic>
        <p:nvPicPr>
          <p:cNvPr id="5" name="Picture 4">
            <a:extLst>
              <a:ext uri="{FF2B5EF4-FFF2-40B4-BE49-F238E27FC236}">
                <a16:creationId xmlns:a16="http://schemas.microsoft.com/office/drawing/2014/main" id="{074EA419-2A5B-5A42-A285-75454AD9784D}"/>
              </a:ext>
            </a:extLst>
          </p:cNvPr>
          <p:cNvPicPr>
            <a:picLocks noChangeAspect="1"/>
          </p:cNvPicPr>
          <p:nvPr/>
        </p:nvPicPr>
        <p:blipFill>
          <a:blip r:embed="rId2"/>
          <a:stretch>
            <a:fillRect/>
          </a:stretch>
        </p:blipFill>
        <p:spPr>
          <a:xfrm>
            <a:off x="609600" y="3989786"/>
            <a:ext cx="5765800" cy="854866"/>
          </a:xfrm>
          <a:prstGeom prst="rect">
            <a:avLst/>
          </a:prstGeom>
        </p:spPr>
      </p:pic>
      <p:pic>
        <p:nvPicPr>
          <p:cNvPr id="7" name="Picture 6">
            <a:extLst>
              <a:ext uri="{FF2B5EF4-FFF2-40B4-BE49-F238E27FC236}">
                <a16:creationId xmlns:a16="http://schemas.microsoft.com/office/drawing/2014/main" id="{5C277D00-E4D0-A047-A149-8E5DBCDEA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43" y="4758520"/>
            <a:ext cx="2659062" cy="1489075"/>
          </a:xfrm>
          <a:prstGeom prst="rect">
            <a:avLst/>
          </a:prstGeom>
        </p:spPr>
      </p:pic>
      <p:pic>
        <p:nvPicPr>
          <p:cNvPr id="9" name="Picture 8">
            <a:extLst>
              <a:ext uri="{FF2B5EF4-FFF2-40B4-BE49-F238E27FC236}">
                <a16:creationId xmlns:a16="http://schemas.microsoft.com/office/drawing/2014/main" id="{BFADD93B-05F1-D74C-92F9-727F06D05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38" y="4844652"/>
            <a:ext cx="3649664" cy="190724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6613-A60B-F84D-81C0-B833A24DCB2E}"/>
              </a:ext>
            </a:extLst>
          </p:cNvPr>
          <p:cNvSpPr>
            <a:spLocks noGrp="1"/>
          </p:cNvSpPr>
          <p:nvPr>
            <p:ph type="ctrTitle"/>
          </p:nvPr>
        </p:nvSpPr>
        <p:spPr>
          <a:xfrm>
            <a:off x="1371600" y="1581626"/>
            <a:ext cx="8229600" cy="2342947"/>
          </a:xfrm>
        </p:spPr>
        <p:txBody>
          <a:bodyPr>
            <a:normAutofit/>
          </a:bodyPr>
          <a:lstStyle/>
          <a:p>
            <a:pPr algn="ctr"/>
            <a:r>
              <a:rPr lang="en-US" sz="4860" dirty="0"/>
              <a:t>Regression</a:t>
            </a:r>
            <a:endParaRPr lang="en-US" sz="2880" dirty="0"/>
          </a:p>
        </p:txBody>
      </p:sp>
    </p:spTree>
    <p:extLst>
      <p:ext uri="{BB962C8B-B14F-4D97-AF65-F5344CB8AC3E}">
        <p14:creationId xmlns:p14="http://schemas.microsoft.com/office/powerpoint/2010/main" val="2716314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a:extLst>
              <a:ext uri="{FF2B5EF4-FFF2-40B4-BE49-F238E27FC236}">
                <a16:creationId xmlns:a16="http://schemas.microsoft.com/office/drawing/2014/main" id="{A2726B21-6771-774F-9BA5-1415FB607F64}"/>
              </a:ext>
            </a:extLst>
          </p:cNvPr>
          <p:cNvSpPr>
            <a:spLocks noGrp="1"/>
          </p:cNvSpPr>
          <p:nvPr>
            <p:ph type="title"/>
          </p:nvPr>
        </p:nvSpPr>
        <p:spPr>
          <a:xfrm>
            <a:off x="152400" y="273"/>
            <a:ext cx="9051925" cy="1609725"/>
          </a:xfrm>
        </p:spPr>
        <p:txBody>
          <a:bodyPr/>
          <a:lstStyle/>
          <a:p>
            <a:r>
              <a:rPr lang="en-US" altLang="en-US" dirty="0">
                <a:ea typeface="ＭＳ Ｐゴシック" panose="020B0600070205080204" pitchFamily="34" charset="-128"/>
              </a:rPr>
              <a:t>Regression examples</a:t>
            </a:r>
          </a:p>
        </p:txBody>
      </p:sp>
      <p:pic>
        <p:nvPicPr>
          <p:cNvPr id="23554" name="Picture 2" descr="Screen Shot 2016-01-25 at 5.19.56 PM.png">
            <a:extLst>
              <a:ext uri="{FF2B5EF4-FFF2-40B4-BE49-F238E27FC236}">
                <a16:creationId xmlns:a16="http://schemas.microsoft.com/office/drawing/2014/main" id="{B3470FBA-0B33-3B41-99AC-B44CC0C38E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577341"/>
            <a:ext cx="8229600" cy="46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37EF6173-9A4E-6546-BDF5-1810A32BB124}"/>
              </a:ext>
            </a:extLst>
          </p:cNvPr>
          <p:cNvSpPr>
            <a:spLocks noGrp="1"/>
          </p:cNvSpPr>
          <p:nvPr>
            <p:ph type="dt" sz="half" idx="10"/>
          </p:nvPr>
        </p:nvSpPr>
        <p:spPr/>
        <p:txBody>
          <a:bodyPr/>
          <a:lstStyle/>
          <a:p>
            <a:pPr>
              <a:defRPr/>
            </a:pPr>
            <a:r>
              <a:rPr lang="en-US"/>
              <a:t>First Semester 2021-2022</a:t>
            </a:r>
            <a:endParaRPr lang="en-US" dirty="0"/>
          </a:p>
        </p:txBody>
      </p:sp>
    </p:spTree>
    <p:extLst>
      <p:ext uri="{BB962C8B-B14F-4D97-AF65-F5344CB8AC3E}">
        <p14:creationId xmlns:p14="http://schemas.microsoft.com/office/powerpoint/2010/main" val="3111655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EE7FA-1F25-8F4C-92E9-75AA32DBCF42}"/>
              </a:ext>
            </a:extLst>
          </p:cNvPr>
          <p:cNvSpPr>
            <a:spLocks noGrp="1"/>
          </p:cNvSpPr>
          <p:nvPr>
            <p:ph type="title"/>
          </p:nvPr>
        </p:nvSpPr>
        <p:spPr>
          <a:xfrm>
            <a:off x="152400" y="-149646"/>
            <a:ext cx="9051925" cy="1609725"/>
          </a:xfrm>
        </p:spPr>
        <p:txBody>
          <a:bodyPr/>
          <a:lstStyle/>
          <a:p>
            <a:r>
              <a:rPr lang="en-US" dirty="0"/>
              <a:t>Before we start!</a:t>
            </a:r>
          </a:p>
        </p:txBody>
      </p:sp>
      <p:pic>
        <p:nvPicPr>
          <p:cNvPr id="7" name="Content Placeholder 6">
            <a:extLst>
              <a:ext uri="{FF2B5EF4-FFF2-40B4-BE49-F238E27FC236}">
                <a16:creationId xmlns:a16="http://schemas.microsoft.com/office/drawing/2014/main" id="{CA66AB0B-EBD8-754F-B9E3-D1A70CADED53}"/>
              </a:ext>
            </a:extLst>
          </p:cNvPr>
          <p:cNvPicPr>
            <a:picLocks noGrp="1" noChangeAspect="1"/>
          </p:cNvPicPr>
          <p:nvPr>
            <p:ph idx="1"/>
          </p:nvPr>
        </p:nvPicPr>
        <p:blipFill>
          <a:blip r:embed="rId2"/>
          <a:stretch>
            <a:fillRect/>
          </a:stretch>
        </p:blipFill>
        <p:spPr>
          <a:xfrm>
            <a:off x="282893" y="1757363"/>
            <a:ext cx="7384128" cy="3986213"/>
          </a:xfrm>
          <a:prstGeom prst="rect">
            <a:avLst/>
          </a:prstGeom>
        </p:spPr>
      </p:pic>
      <p:sp>
        <p:nvSpPr>
          <p:cNvPr id="4" name="Date Placeholder 3">
            <a:extLst>
              <a:ext uri="{FF2B5EF4-FFF2-40B4-BE49-F238E27FC236}">
                <a16:creationId xmlns:a16="http://schemas.microsoft.com/office/drawing/2014/main" id="{755A46C6-2482-8840-A576-1B0B156B0DD0}"/>
              </a:ext>
            </a:extLst>
          </p:cNvPr>
          <p:cNvSpPr>
            <a:spLocks noGrp="1"/>
          </p:cNvSpPr>
          <p:nvPr>
            <p:ph type="dt" sz="half" idx="10"/>
          </p:nvPr>
        </p:nvSpPr>
        <p:spPr/>
        <p:txBody>
          <a:bodyPr/>
          <a:lstStyle/>
          <a:p>
            <a:r>
              <a:rPr lang="en-US"/>
              <a:t>First Semester 2021-2022</a:t>
            </a:r>
            <a:endParaRPr lang="en-US" dirty="0"/>
          </a:p>
        </p:txBody>
      </p:sp>
      <p:sp>
        <p:nvSpPr>
          <p:cNvPr id="8" name="Rectangle 7">
            <a:extLst>
              <a:ext uri="{FF2B5EF4-FFF2-40B4-BE49-F238E27FC236}">
                <a16:creationId xmlns:a16="http://schemas.microsoft.com/office/drawing/2014/main" id="{F55C2313-8C0A-8F43-A43E-1B4979CCA947}"/>
              </a:ext>
            </a:extLst>
          </p:cNvPr>
          <p:cNvSpPr/>
          <p:nvPr/>
        </p:nvSpPr>
        <p:spPr>
          <a:xfrm>
            <a:off x="5704018" y="2901791"/>
            <a:ext cx="4029886" cy="36933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none">
            <a:spAutoFit/>
          </a:bodyPr>
          <a:lstStyle/>
          <a:p>
            <a:r>
              <a:rPr lang="en-US" dirty="0">
                <a:latin typeface="medium-content-serif-font"/>
              </a:rPr>
              <a:t>The relationship between X and Y is Y = X</a:t>
            </a:r>
            <a:endParaRPr lang="en-US" dirty="0"/>
          </a:p>
        </p:txBody>
      </p:sp>
      <p:sp>
        <p:nvSpPr>
          <p:cNvPr id="9" name="Rectangle 8">
            <a:extLst>
              <a:ext uri="{FF2B5EF4-FFF2-40B4-BE49-F238E27FC236}">
                <a16:creationId xmlns:a16="http://schemas.microsoft.com/office/drawing/2014/main" id="{A771F948-8B3E-184B-A3FB-5F0BF0042064}"/>
              </a:ext>
            </a:extLst>
          </p:cNvPr>
          <p:cNvSpPr/>
          <p:nvPr/>
        </p:nvSpPr>
        <p:spPr>
          <a:xfrm>
            <a:off x="6789489" y="4934438"/>
            <a:ext cx="2638543" cy="36933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none">
            <a:spAutoFit/>
          </a:bodyPr>
          <a:lstStyle/>
          <a:p>
            <a:r>
              <a:rPr lang="en-US" dirty="0">
                <a:latin typeface="medium-content-serif-font"/>
              </a:rPr>
              <a:t>The relationship is Y = X*X</a:t>
            </a:r>
            <a:endParaRPr lang="en-US" dirty="0"/>
          </a:p>
        </p:txBody>
      </p:sp>
    </p:spTree>
    <p:extLst>
      <p:ext uri="{BB962C8B-B14F-4D97-AF65-F5344CB8AC3E}">
        <p14:creationId xmlns:p14="http://schemas.microsoft.com/office/powerpoint/2010/main" val="3406067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42BF3-7F80-FC47-A411-716AE2B06104}"/>
              </a:ext>
            </a:extLst>
          </p:cNvPr>
          <p:cNvSpPr>
            <a:spLocks noGrp="1"/>
          </p:cNvSpPr>
          <p:nvPr>
            <p:ph type="title"/>
          </p:nvPr>
        </p:nvSpPr>
        <p:spPr>
          <a:xfrm>
            <a:off x="152400" y="0"/>
            <a:ext cx="10439400" cy="1609725"/>
          </a:xfrm>
        </p:spPr>
        <p:txBody>
          <a:bodyPr>
            <a:normAutofit/>
          </a:bodyPr>
          <a:lstStyle/>
          <a:p>
            <a:r>
              <a:rPr lang="en-US" dirty="0"/>
              <a:t>Overall, machine learning works in the same way!</a:t>
            </a:r>
          </a:p>
        </p:txBody>
      </p:sp>
      <p:sp>
        <p:nvSpPr>
          <p:cNvPr id="3" name="Content Placeholder 2">
            <a:extLst>
              <a:ext uri="{FF2B5EF4-FFF2-40B4-BE49-F238E27FC236}">
                <a16:creationId xmlns:a16="http://schemas.microsoft.com/office/drawing/2014/main" id="{A4E75160-C45B-CA4C-9CC0-2E7EB3CA5CB3}"/>
              </a:ext>
            </a:extLst>
          </p:cNvPr>
          <p:cNvSpPr>
            <a:spLocks noGrp="1"/>
          </p:cNvSpPr>
          <p:nvPr>
            <p:ph idx="1"/>
          </p:nvPr>
        </p:nvSpPr>
        <p:spPr>
          <a:xfrm>
            <a:off x="304800" y="1642382"/>
            <a:ext cx="9809163" cy="4051300"/>
          </a:xfrm>
        </p:spPr>
        <p:txBody>
          <a:bodyPr>
            <a:normAutofit/>
          </a:bodyPr>
          <a:lstStyle/>
          <a:p>
            <a:r>
              <a:rPr lang="en-US" sz="2400" i="1" dirty="0"/>
              <a:t>Your computer looks at some </a:t>
            </a:r>
            <a:r>
              <a:rPr lang="en-US" sz="2400" dirty="0"/>
              <a:t>examples </a:t>
            </a:r>
            <a:r>
              <a:rPr lang="en-US" sz="2400" i="1" dirty="0"/>
              <a:t>and then tries to identify “</a:t>
            </a:r>
            <a:r>
              <a:rPr lang="en-US" sz="2400" i="1" dirty="0">
                <a:solidFill>
                  <a:srgbClr val="FF0000"/>
                </a:solidFill>
              </a:rPr>
              <a:t>the most suitable</a:t>
            </a:r>
            <a:r>
              <a:rPr lang="en-US" sz="2400" i="1" dirty="0"/>
              <a:t>” relationship between the sets X and Y. </a:t>
            </a:r>
          </a:p>
          <a:p>
            <a:pPr marL="0" indent="0">
              <a:buNone/>
            </a:pPr>
            <a:endParaRPr lang="en-US" sz="2400" i="1" dirty="0"/>
          </a:p>
          <a:p>
            <a:r>
              <a:rPr lang="en-US" sz="2400" i="1" dirty="0"/>
              <a:t>Using this identified relationship, it will try to </a:t>
            </a:r>
            <a:r>
              <a:rPr lang="en-US" sz="2400" i="1" dirty="0">
                <a:solidFill>
                  <a:srgbClr val="FF0000"/>
                </a:solidFill>
              </a:rPr>
              <a:t>predict </a:t>
            </a:r>
            <a:r>
              <a:rPr lang="en-US" sz="2400" i="1" dirty="0"/>
              <a:t>(or more) for new examples for which you don’t know Y.</a:t>
            </a:r>
            <a:endParaRPr lang="en-US" sz="2400" dirty="0"/>
          </a:p>
        </p:txBody>
      </p:sp>
      <p:sp>
        <p:nvSpPr>
          <p:cNvPr id="4" name="Date Placeholder 3">
            <a:extLst>
              <a:ext uri="{FF2B5EF4-FFF2-40B4-BE49-F238E27FC236}">
                <a16:creationId xmlns:a16="http://schemas.microsoft.com/office/drawing/2014/main" id="{3E3B2E7A-F946-A04B-92DE-8B2D55AFE38C}"/>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2517410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E5325-2470-9D46-9304-431DF6ADD48F}"/>
              </a:ext>
            </a:extLst>
          </p:cNvPr>
          <p:cNvSpPr>
            <a:spLocks noGrp="1"/>
          </p:cNvSpPr>
          <p:nvPr>
            <p:ph type="title"/>
          </p:nvPr>
        </p:nvSpPr>
        <p:spPr>
          <a:xfrm>
            <a:off x="304800" y="0"/>
            <a:ext cx="9051925" cy="1609725"/>
          </a:xfrm>
        </p:spPr>
        <p:txBody>
          <a:bodyPr/>
          <a:lstStyle/>
          <a:p>
            <a:r>
              <a:rPr lang="en-US" dirty="0"/>
              <a:t>What is Regression?</a:t>
            </a:r>
          </a:p>
        </p:txBody>
      </p:sp>
      <p:sp>
        <p:nvSpPr>
          <p:cNvPr id="3" name="Content Placeholder 2">
            <a:extLst>
              <a:ext uri="{FF2B5EF4-FFF2-40B4-BE49-F238E27FC236}">
                <a16:creationId xmlns:a16="http://schemas.microsoft.com/office/drawing/2014/main" id="{3C278BB9-69BB-904A-9ADC-60E56DC532CD}"/>
              </a:ext>
            </a:extLst>
          </p:cNvPr>
          <p:cNvSpPr>
            <a:spLocks noGrp="1"/>
          </p:cNvSpPr>
          <p:nvPr>
            <p:ph idx="1"/>
          </p:nvPr>
        </p:nvSpPr>
        <p:spPr>
          <a:xfrm>
            <a:off x="304800" y="1403350"/>
            <a:ext cx="10134600" cy="4051300"/>
          </a:xfrm>
        </p:spPr>
        <p:txBody>
          <a:bodyPr>
            <a:normAutofit/>
          </a:bodyPr>
          <a:lstStyle/>
          <a:p>
            <a:r>
              <a:rPr lang="en-US" sz="2160" dirty="0"/>
              <a:t>Regression is usually termed as </a:t>
            </a:r>
            <a:r>
              <a:rPr lang="en-US" sz="2160" dirty="0">
                <a:solidFill>
                  <a:srgbClr val="FF0000"/>
                </a:solidFill>
              </a:rPr>
              <a:t>determining relationship(s) </a:t>
            </a:r>
            <a:r>
              <a:rPr lang="en-US" sz="2160" dirty="0"/>
              <a:t>between two or more variables. </a:t>
            </a:r>
          </a:p>
          <a:p>
            <a:r>
              <a:rPr lang="en-US" sz="2160" dirty="0"/>
              <a:t>For example, in the above two examples, X and Y are the variables. </a:t>
            </a:r>
          </a:p>
          <a:p>
            <a:r>
              <a:rPr lang="en-US" sz="2160" dirty="0"/>
              <a:t>X is termed as the</a:t>
            </a:r>
            <a:r>
              <a:rPr lang="en-US" sz="2160" i="1" dirty="0"/>
              <a:t> </a:t>
            </a:r>
            <a:r>
              <a:rPr lang="en-US" sz="2160" i="1" dirty="0">
                <a:solidFill>
                  <a:srgbClr val="FF0000"/>
                </a:solidFill>
              </a:rPr>
              <a:t>independent</a:t>
            </a:r>
            <a:r>
              <a:rPr lang="en-US" sz="2160" i="1" dirty="0"/>
              <a:t> variable</a:t>
            </a:r>
            <a:r>
              <a:rPr lang="en-US" sz="2160" dirty="0"/>
              <a:t> and Y is termed as the </a:t>
            </a:r>
            <a:r>
              <a:rPr lang="en-US" sz="2160" i="1" dirty="0">
                <a:solidFill>
                  <a:srgbClr val="FF0000"/>
                </a:solidFill>
              </a:rPr>
              <a:t>dependent </a:t>
            </a:r>
            <a:r>
              <a:rPr lang="en-US" sz="2160" i="1" dirty="0"/>
              <a:t>variable and </a:t>
            </a:r>
            <a:r>
              <a:rPr lang="en-US" sz="2160" dirty="0">
                <a:solidFill>
                  <a:srgbClr val="0070C0"/>
                </a:solidFill>
              </a:rPr>
              <a:t>Y</a:t>
            </a:r>
            <a:r>
              <a:rPr lang="en-US" sz="2160" i="1" dirty="0">
                <a:solidFill>
                  <a:srgbClr val="0070C0"/>
                </a:solidFill>
              </a:rPr>
              <a:t> has a continuous range </a:t>
            </a:r>
            <a:r>
              <a:rPr lang="en-US" sz="2160" i="1" dirty="0"/>
              <a:t>(unlike classification where Y is discrete)</a:t>
            </a:r>
            <a:r>
              <a:rPr lang="en-US" sz="2160" dirty="0"/>
              <a:t>.</a:t>
            </a:r>
          </a:p>
          <a:p>
            <a:r>
              <a:rPr lang="en-US" sz="2160" dirty="0"/>
              <a:t>If we had multiple input attributes (e.g. x1, x2, x3, etc.) This would be called multiple linear regression. </a:t>
            </a:r>
          </a:p>
        </p:txBody>
      </p:sp>
      <p:sp>
        <p:nvSpPr>
          <p:cNvPr id="4" name="Date Placeholder 3">
            <a:extLst>
              <a:ext uri="{FF2B5EF4-FFF2-40B4-BE49-F238E27FC236}">
                <a16:creationId xmlns:a16="http://schemas.microsoft.com/office/drawing/2014/main" id="{C84D1E8E-B830-0944-8DE2-45921AF00B27}"/>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438177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reeform 2">
            <a:extLst>
              <a:ext uri="{FF2B5EF4-FFF2-40B4-BE49-F238E27FC236}">
                <a16:creationId xmlns:a16="http://schemas.microsoft.com/office/drawing/2014/main" id="{845F44D4-0DA7-9940-87E6-A6F4781F4673}"/>
              </a:ext>
            </a:extLst>
          </p:cNvPr>
          <p:cNvSpPr>
            <a:spLocks/>
          </p:cNvSpPr>
          <p:nvPr/>
        </p:nvSpPr>
        <p:spPr bwMode="auto">
          <a:xfrm>
            <a:off x="3633313" y="2838928"/>
            <a:ext cx="1780223" cy="328613"/>
          </a:xfrm>
          <a:custGeom>
            <a:avLst/>
            <a:gdLst>
              <a:gd name="T0" fmla="*/ 0 w 1246"/>
              <a:gd name="T1" fmla="*/ 229 h 230"/>
              <a:gd name="T2" fmla="*/ 0 w 1246"/>
              <a:gd name="T3" fmla="*/ 141 h 230"/>
              <a:gd name="T4" fmla="*/ 1245 w 1246"/>
              <a:gd name="T5" fmla="*/ 141 h 230"/>
              <a:gd name="T6" fmla="*/ 1245 w 1246"/>
              <a:gd name="T7" fmla="*/ 0 h 230"/>
            </a:gdLst>
            <a:ahLst/>
            <a:cxnLst>
              <a:cxn ang="0">
                <a:pos x="T0" y="T1"/>
              </a:cxn>
              <a:cxn ang="0">
                <a:pos x="T2" y="T3"/>
              </a:cxn>
              <a:cxn ang="0">
                <a:pos x="T4" y="T5"/>
              </a:cxn>
              <a:cxn ang="0">
                <a:pos x="T6" y="T7"/>
              </a:cxn>
            </a:cxnLst>
            <a:rect l="0" t="0" r="r" b="b"/>
            <a:pathLst>
              <a:path w="1246" h="230">
                <a:moveTo>
                  <a:pt x="0" y="229"/>
                </a:moveTo>
                <a:lnTo>
                  <a:pt x="0" y="141"/>
                </a:lnTo>
                <a:lnTo>
                  <a:pt x="1245" y="141"/>
                </a:lnTo>
                <a:lnTo>
                  <a:pt x="1245"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a:p>
        </p:txBody>
      </p:sp>
      <p:sp>
        <p:nvSpPr>
          <p:cNvPr id="51203" name="Freeform 3">
            <a:extLst>
              <a:ext uri="{FF2B5EF4-FFF2-40B4-BE49-F238E27FC236}">
                <a16:creationId xmlns:a16="http://schemas.microsoft.com/office/drawing/2014/main" id="{0AC3B898-6809-DA48-9773-A0F13FED2C95}"/>
              </a:ext>
            </a:extLst>
          </p:cNvPr>
          <p:cNvSpPr>
            <a:spLocks/>
          </p:cNvSpPr>
          <p:nvPr/>
        </p:nvSpPr>
        <p:spPr bwMode="auto">
          <a:xfrm>
            <a:off x="2647474" y="4196240"/>
            <a:ext cx="987266" cy="328613"/>
          </a:xfrm>
          <a:custGeom>
            <a:avLst/>
            <a:gdLst>
              <a:gd name="T0" fmla="*/ 690 w 691"/>
              <a:gd name="T1" fmla="*/ 0 h 230"/>
              <a:gd name="T2" fmla="*/ 690 w 691"/>
              <a:gd name="T3" fmla="*/ 139 h 230"/>
              <a:gd name="T4" fmla="*/ 0 w 691"/>
              <a:gd name="T5" fmla="*/ 139 h 230"/>
              <a:gd name="T6" fmla="*/ 0 w 691"/>
              <a:gd name="T7" fmla="*/ 229 h 230"/>
            </a:gdLst>
            <a:ahLst/>
            <a:cxnLst>
              <a:cxn ang="0">
                <a:pos x="T0" y="T1"/>
              </a:cxn>
              <a:cxn ang="0">
                <a:pos x="T2" y="T3"/>
              </a:cxn>
              <a:cxn ang="0">
                <a:pos x="T4" y="T5"/>
              </a:cxn>
              <a:cxn ang="0">
                <a:pos x="T6" y="T7"/>
              </a:cxn>
            </a:cxnLst>
            <a:rect l="0" t="0" r="r" b="b"/>
            <a:pathLst>
              <a:path w="691" h="230">
                <a:moveTo>
                  <a:pt x="690" y="0"/>
                </a:moveTo>
                <a:lnTo>
                  <a:pt x="690" y="139"/>
                </a:lnTo>
                <a:lnTo>
                  <a:pt x="0" y="139"/>
                </a:lnTo>
                <a:lnTo>
                  <a:pt x="0" y="229"/>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a:p>
        </p:txBody>
      </p:sp>
      <p:sp>
        <p:nvSpPr>
          <p:cNvPr id="51204" name="Rectangle 4">
            <a:extLst>
              <a:ext uri="{FF2B5EF4-FFF2-40B4-BE49-F238E27FC236}">
                <a16:creationId xmlns:a16="http://schemas.microsoft.com/office/drawing/2014/main" id="{8488CB00-A190-3143-8079-D954DF3E2837}"/>
              </a:ext>
            </a:extLst>
          </p:cNvPr>
          <p:cNvSpPr>
            <a:spLocks noGrp="1" noChangeArrowheads="1"/>
          </p:cNvSpPr>
          <p:nvPr>
            <p:ph type="title"/>
          </p:nvPr>
        </p:nvSpPr>
        <p:spPr>
          <a:xfrm>
            <a:off x="657784" y="79969"/>
            <a:ext cx="9051925" cy="1609725"/>
          </a:xfrm>
          <a:noFill/>
          <a:ln w="12700">
            <a:solidFill>
              <a:schemeClr val="tx1"/>
            </a:solidFill>
            <a:miter lim="800000"/>
            <a:headEnd/>
            <a:tailEnd/>
          </a:ln>
        </p:spPr>
        <p:txBody>
          <a:bodyPr vert="horz" lIns="81439" tIns="40005" rIns="81439" bIns="40005" rtlCol="0" anchor="ctr">
            <a:normAutofit/>
          </a:bodyPr>
          <a:lstStyle/>
          <a:p>
            <a:r>
              <a:rPr lang="en-US" altLang="en-US" dirty="0">
                <a:solidFill>
                  <a:schemeClr val="tx1"/>
                </a:solidFill>
              </a:rPr>
              <a:t>Types of Regression Models</a:t>
            </a:r>
          </a:p>
        </p:txBody>
      </p:sp>
      <p:sp>
        <p:nvSpPr>
          <p:cNvPr id="51205" name="Freeform 5">
            <a:extLst>
              <a:ext uri="{FF2B5EF4-FFF2-40B4-BE49-F238E27FC236}">
                <a16:creationId xmlns:a16="http://schemas.microsoft.com/office/drawing/2014/main" id="{33B58AA6-A6E3-554B-8A4A-7B5F6E52B806}"/>
              </a:ext>
            </a:extLst>
          </p:cNvPr>
          <p:cNvSpPr>
            <a:spLocks/>
          </p:cNvSpPr>
          <p:nvPr/>
        </p:nvSpPr>
        <p:spPr bwMode="auto">
          <a:xfrm>
            <a:off x="4509135" y="2120265"/>
            <a:ext cx="1807369" cy="720090"/>
          </a:xfrm>
          <a:custGeom>
            <a:avLst/>
            <a:gdLst>
              <a:gd name="T0" fmla="*/ 0 w 1265"/>
              <a:gd name="T1" fmla="*/ 503 h 504"/>
              <a:gd name="T2" fmla="*/ 1264 w 1265"/>
              <a:gd name="T3" fmla="*/ 503 h 504"/>
              <a:gd name="T4" fmla="*/ 1264 w 1265"/>
              <a:gd name="T5" fmla="*/ 0 h 504"/>
              <a:gd name="T6" fmla="*/ 0 w 1265"/>
              <a:gd name="T7" fmla="*/ 0 h 504"/>
              <a:gd name="T8" fmla="*/ 0 w 1265"/>
              <a:gd name="T9" fmla="*/ 503 h 504"/>
            </a:gdLst>
            <a:ahLst/>
            <a:cxnLst>
              <a:cxn ang="0">
                <a:pos x="T0" y="T1"/>
              </a:cxn>
              <a:cxn ang="0">
                <a:pos x="T2" y="T3"/>
              </a:cxn>
              <a:cxn ang="0">
                <a:pos x="T4" y="T5"/>
              </a:cxn>
              <a:cxn ang="0">
                <a:pos x="T6" y="T7"/>
              </a:cxn>
              <a:cxn ang="0">
                <a:pos x="T8" y="T9"/>
              </a:cxn>
            </a:cxnLst>
            <a:rect l="0" t="0" r="r" b="b"/>
            <a:pathLst>
              <a:path w="1265" h="504">
                <a:moveTo>
                  <a:pt x="0" y="503"/>
                </a:moveTo>
                <a:lnTo>
                  <a:pt x="1264" y="503"/>
                </a:lnTo>
                <a:lnTo>
                  <a:pt x="1264" y="0"/>
                </a:lnTo>
                <a:lnTo>
                  <a:pt x="0" y="0"/>
                </a:lnTo>
                <a:lnTo>
                  <a:pt x="0" y="503"/>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51206" name="Rectangle 6">
            <a:extLst>
              <a:ext uri="{FF2B5EF4-FFF2-40B4-BE49-F238E27FC236}">
                <a16:creationId xmlns:a16="http://schemas.microsoft.com/office/drawing/2014/main" id="{D37EAE28-D7FD-904B-8333-9E236BF4F52E}"/>
              </a:ext>
            </a:extLst>
          </p:cNvPr>
          <p:cNvSpPr>
            <a:spLocks noChangeArrowheads="1"/>
          </p:cNvSpPr>
          <p:nvPr/>
        </p:nvSpPr>
        <p:spPr bwMode="auto">
          <a:xfrm>
            <a:off x="4582002" y="2113122"/>
            <a:ext cx="1692131" cy="41319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439" tIns="40005" rIns="81439" bIns="40005">
            <a:spAutoFit/>
          </a:bodyPr>
          <a:lstStyle/>
          <a:p>
            <a:r>
              <a:rPr lang="en-US" altLang="en-US" sz="2160" b="1" dirty="0"/>
              <a:t>Regression</a:t>
            </a:r>
          </a:p>
        </p:txBody>
      </p:sp>
      <p:sp>
        <p:nvSpPr>
          <p:cNvPr id="51207" name="Rectangle 7">
            <a:extLst>
              <a:ext uri="{FF2B5EF4-FFF2-40B4-BE49-F238E27FC236}">
                <a16:creationId xmlns:a16="http://schemas.microsoft.com/office/drawing/2014/main" id="{6DCCAC79-BB7D-714F-A9BE-2B1967EA6B38}"/>
              </a:ext>
            </a:extLst>
          </p:cNvPr>
          <p:cNvSpPr>
            <a:spLocks noChangeArrowheads="1"/>
          </p:cNvSpPr>
          <p:nvPr/>
        </p:nvSpPr>
        <p:spPr bwMode="auto">
          <a:xfrm>
            <a:off x="4859181" y="2440306"/>
            <a:ext cx="1182376" cy="41319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439" tIns="40005" rIns="81439" bIns="40005">
            <a:spAutoFit/>
          </a:bodyPr>
          <a:lstStyle/>
          <a:p>
            <a:r>
              <a:rPr lang="en-US" altLang="en-US" sz="2160" b="1" dirty="0"/>
              <a:t>Models</a:t>
            </a:r>
          </a:p>
        </p:txBody>
      </p:sp>
      <p:sp>
        <p:nvSpPr>
          <p:cNvPr id="51208" name="Freeform 8">
            <a:extLst>
              <a:ext uri="{FF2B5EF4-FFF2-40B4-BE49-F238E27FC236}">
                <a16:creationId xmlns:a16="http://schemas.microsoft.com/office/drawing/2014/main" id="{33C55405-875F-A142-98ED-F103360BA7BD}"/>
              </a:ext>
            </a:extLst>
          </p:cNvPr>
          <p:cNvSpPr>
            <a:spLocks/>
          </p:cNvSpPr>
          <p:nvPr/>
        </p:nvSpPr>
        <p:spPr bwMode="auto">
          <a:xfrm>
            <a:off x="2195990" y="4652010"/>
            <a:ext cx="1151572" cy="902970"/>
          </a:xfrm>
          <a:custGeom>
            <a:avLst/>
            <a:gdLst>
              <a:gd name="T0" fmla="*/ 0 w 633"/>
              <a:gd name="T1" fmla="*/ 631 h 632"/>
              <a:gd name="T2" fmla="*/ 632 w 633"/>
              <a:gd name="T3" fmla="*/ 631 h 632"/>
              <a:gd name="T4" fmla="*/ 632 w 633"/>
              <a:gd name="T5" fmla="*/ 0 h 632"/>
              <a:gd name="T6" fmla="*/ 0 w 633"/>
              <a:gd name="T7" fmla="*/ 0 h 632"/>
              <a:gd name="T8" fmla="*/ 0 w 633"/>
              <a:gd name="T9" fmla="*/ 631 h 632"/>
            </a:gdLst>
            <a:ahLst/>
            <a:cxnLst>
              <a:cxn ang="0">
                <a:pos x="T0" y="T1"/>
              </a:cxn>
              <a:cxn ang="0">
                <a:pos x="T2" y="T3"/>
              </a:cxn>
              <a:cxn ang="0">
                <a:pos x="T4" y="T5"/>
              </a:cxn>
              <a:cxn ang="0">
                <a:pos x="T6" y="T7"/>
              </a:cxn>
              <a:cxn ang="0">
                <a:pos x="T8" y="T9"/>
              </a:cxn>
            </a:cxnLst>
            <a:rect l="0" t="0" r="r" b="b"/>
            <a:pathLst>
              <a:path w="633" h="632">
                <a:moveTo>
                  <a:pt x="0" y="631"/>
                </a:moveTo>
                <a:lnTo>
                  <a:pt x="632" y="631"/>
                </a:lnTo>
                <a:lnTo>
                  <a:pt x="632"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51209" name="Rectangle 9">
            <a:extLst>
              <a:ext uri="{FF2B5EF4-FFF2-40B4-BE49-F238E27FC236}">
                <a16:creationId xmlns:a16="http://schemas.microsoft.com/office/drawing/2014/main" id="{2934F654-7A83-B84B-9683-A6396B306372}"/>
              </a:ext>
            </a:extLst>
          </p:cNvPr>
          <p:cNvSpPr>
            <a:spLocks noChangeArrowheads="1"/>
          </p:cNvSpPr>
          <p:nvPr/>
        </p:nvSpPr>
        <p:spPr bwMode="auto">
          <a:xfrm>
            <a:off x="2228411" y="4897756"/>
            <a:ext cx="1058944" cy="41319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439" tIns="40005" rIns="81439" bIns="40005">
            <a:spAutoFit/>
          </a:bodyPr>
          <a:lstStyle/>
          <a:p>
            <a:r>
              <a:rPr lang="en-US" altLang="en-US" sz="2160" b="1" dirty="0"/>
              <a:t>Linear</a:t>
            </a:r>
          </a:p>
        </p:txBody>
      </p:sp>
      <p:sp>
        <p:nvSpPr>
          <p:cNvPr id="51210" name="Freeform 10">
            <a:extLst>
              <a:ext uri="{FF2B5EF4-FFF2-40B4-BE49-F238E27FC236}">
                <a16:creationId xmlns:a16="http://schemas.microsoft.com/office/drawing/2014/main" id="{062EE15F-9FD5-E649-9B5F-95D815FDCB93}"/>
              </a:ext>
            </a:extLst>
          </p:cNvPr>
          <p:cNvSpPr>
            <a:spLocks/>
          </p:cNvSpPr>
          <p:nvPr/>
        </p:nvSpPr>
        <p:spPr bwMode="auto">
          <a:xfrm>
            <a:off x="4166236" y="4652010"/>
            <a:ext cx="1077519" cy="902970"/>
          </a:xfrm>
          <a:custGeom>
            <a:avLst/>
            <a:gdLst>
              <a:gd name="T0" fmla="*/ 0 w 634"/>
              <a:gd name="T1" fmla="*/ 631 h 632"/>
              <a:gd name="T2" fmla="*/ 633 w 634"/>
              <a:gd name="T3" fmla="*/ 631 h 632"/>
              <a:gd name="T4" fmla="*/ 633 w 634"/>
              <a:gd name="T5" fmla="*/ 0 h 632"/>
              <a:gd name="T6" fmla="*/ 0 w 634"/>
              <a:gd name="T7" fmla="*/ 0 h 632"/>
              <a:gd name="T8" fmla="*/ 0 w 634"/>
              <a:gd name="T9" fmla="*/ 631 h 632"/>
            </a:gdLst>
            <a:ahLst/>
            <a:cxnLst>
              <a:cxn ang="0">
                <a:pos x="T0" y="T1"/>
              </a:cxn>
              <a:cxn ang="0">
                <a:pos x="T2" y="T3"/>
              </a:cxn>
              <a:cxn ang="0">
                <a:pos x="T4" y="T5"/>
              </a:cxn>
              <a:cxn ang="0">
                <a:pos x="T6" y="T7"/>
              </a:cxn>
              <a:cxn ang="0">
                <a:pos x="T8" y="T9"/>
              </a:cxn>
            </a:cxnLst>
            <a:rect l="0" t="0" r="r" b="b"/>
            <a:pathLst>
              <a:path w="634" h="632">
                <a:moveTo>
                  <a:pt x="0" y="631"/>
                </a:moveTo>
                <a:lnTo>
                  <a:pt x="633" y="631"/>
                </a:lnTo>
                <a:lnTo>
                  <a:pt x="633"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51211" name="Rectangle 11">
            <a:extLst>
              <a:ext uri="{FF2B5EF4-FFF2-40B4-BE49-F238E27FC236}">
                <a16:creationId xmlns:a16="http://schemas.microsoft.com/office/drawing/2014/main" id="{4F856AD7-67DD-6D4A-9FB6-A0EDA04C0727}"/>
              </a:ext>
            </a:extLst>
          </p:cNvPr>
          <p:cNvSpPr>
            <a:spLocks noChangeArrowheads="1"/>
          </p:cNvSpPr>
          <p:nvPr/>
        </p:nvSpPr>
        <p:spPr bwMode="auto">
          <a:xfrm>
            <a:off x="4226243" y="4733450"/>
            <a:ext cx="810479" cy="41319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439" tIns="40005" rIns="81439" bIns="40005">
            <a:spAutoFit/>
          </a:bodyPr>
          <a:lstStyle/>
          <a:p>
            <a:r>
              <a:rPr lang="en-US" altLang="en-US" sz="2160" b="1"/>
              <a:t>Non-</a:t>
            </a:r>
          </a:p>
        </p:txBody>
      </p:sp>
      <p:sp>
        <p:nvSpPr>
          <p:cNvPr id="51212" name="Rectangle 12">
            <a:extLst>
              <a:ext uri="{FF2B5EF4-FFF2-40B4-BE49-F238E27FC236}">
                <a16:creationId xmlns:a16="http://schemas.microsoft.com/office/drawing/2014/main" id="{6EEC9C0D-8DF3-9D4B-A355-C901C54879CD}"/>
              </a:ext>
            </a:extLst>
          </p:cNvPr>
          <p:cNvSpPr>
            <a:spLocks noChangeArrowheads="1"/>
          </p:cNvSpPr>
          <p:nvPr/>
        </p:nvSpPr>
        <p:spPr bwMode="auto">
          <a:xfrm>
            <a:off x="4124803" y="5062062"/>
            <a:ext cx="1058944" cy="41319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439" tIns="40005" rIns="81439" bIns="40005">
            <a:spAutoFit/>
          </a:bodyPr>
          <a:lstStyle/>
          <a:p>
            <a:r>
              <a:rPr lang="en-US" altLang="en-US" sz="2160" b="1"/>
              <a:t>Linear</a:t>
            </a:r>
          </a:p>
        </p:txBody>
      </p:sp>
      <p:sp>
        <p:nvSpPr>
          <p:cNvPr id="51213" name="Freeform 13">
            <a:extLst>
              <a:ext uri="{FF2B5EF4-FFF2-40B4-BE49-F238E27FC236}">
                <a16:creationId xmlns:a16="http://schemas.microsoft.com/office/drawing/2014/main" id="{73558A52-2323-F343-BF49-7D52CF99434F}"/>
              </a:ext>
            </a:extLst>
          </p:cNvPr>
          <p:cNvSpPr>
            <a:spLocks/>
          </p:cNvSpPr>
          <p:nvPr/>
        </p:nvSpPr>
        <p:spPr bwMode="auto">
          <a:xfrm>
            <a:off x="3633312" y="4196240"/>
            <a:ext cx="987266" cy="328613"/>
          </a:xfrm>
          <a:custGeom>
            <a:avLst/>
            <a:gdLst>
              <a:gd name="T0" fmla="*/ 690 w 691"/>
              <a:gd name="T1" fmla="*/ 229 h 230"/>
              <a:gd name="T2" fmla="*/ 690 w 691"/>
              <a:gd name="T3" fmla="*/ 139 h 230"/>
              <a:gd name="T4" fmla="*/ 0 w 691"/>
              <a:gd name="T5" fmla="*/ 139 h 230"/>
              <a:gd name="T6" fmla="*/ 0 w 691"/>
              <a:gd name="T7" fmla="*/ 0 h 230"/>
            </a:gdLst>
            <a:ahLst/>
            <a:cxnLst>
              <a:cxn ang="0">
                <a:pos x="T0" y="T1"/>
              </a:cxn>
              <a:cxn ang="0">
                <a:pos x="T2" y="T3"/>
              </a:cxn>
              <a:cxn ang="0">
                <a:pos x="T4" y="T5"/>
              </a:cxn>
              <a:cxn ang="0">
                <a:pos x="T6" y="T7"/>
              </a:cxn>
            </a:cxnLst>
            <a:rect l="0" t="0" r="r" b="b"/>
            <a:pathLst>
              <a:path w="691" h="230">
                <a:moveTo>
                  <a:pt x="690" y="229"/>
                </a:moveTo>
                <a:lnTo>
                  <a:pt x="690" y="139"/>
                </a:lnTo>
                <a:lnTo>
                  <a:pt x="0" y="139"/>
                </a:lnTo>
                <a:lnTo>
                  <a:pt x="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a:p>
        </p:txBody>
      </p:sp>
      <p:sp>
        <p:nvSpPr>
          <p:cNvPr id="51214" name="Freeform 14">
            <a:extLst>
              <a:ext uri="{FF2B5EF4-FFF2-40B4-BE49-F238E27FC236}">
                <a16:creationId xmlns:a16="http://schemas.microsoft.com/office/drawing/2014/main" id="{DF1EBEC4-E1DE-4D4E-94D0-B97C3BEA6E9F}"/>
              </a:ext>
            </a:extLst>
          </p:cNvPr>
          <p:cNvSpPr>
            <a:spLocks/>
          </p:cNvSpPr>
          <p:nvPr/>
        </p:nvSpPr>
        <p:spPr bwMode="auto">
          <a:xfrm>
            <a:off x="4544854" y="4507707"/>
            <a:ext cx="137160" cy="137160"/>
          </a:xfrm>
          <a:custGeom>
            <a:avLst/>
            <a:gdLst>
              <a:gd name="T0" fmla="*/ 95 w 96"/>
              <a:gd name="T1" fmla="*/ 0 h 96"/>
              <a:gd name="T2" fmla="*/ 49 w 96"/>
              <a:gd name="T3" fmla="*/ 95 h 96"/>
              <a:gd name="T4" fmla="*/ 0 w 96"/>
              <a:gd name="T5" fmla="*/ 0 h 96"/>
              <a:gd name="T6" fmla="*/ 95 w 96"/>
              <a:gd name="T7" fmla="*/ 0 h 96"/>
            </a:gdLst>
            <a:ahLst/>
            <a:cxnLst>
              <a:cxn ang="0">
                <a:pos x="T0" y="T1"/>
              </a:cxn>
              <a:cxn ang="0">
                <a:pos x="T2" y="T3"/>
              </a:cxn>
              <a:cxn ang="0">
                <a:pos x="T4" y="T5"/>
              </a:cxn>
              <a:cxn ang="0">
                <a:pos x="T6" y="T7"/>
              </a:cxn>
            </a:cxnLst>
            <a:rect l="0" t="0" r="r" b="b"/>
            <a:pathLst>
              <a:path w="96" h="96">
                <a:moveTo>
                  <a:pt x="95" y="0"/>
                </a:moveTo>
                <a:lnTo>
                  <a:pt x="49" y="95"/>
                </a:lnTo>
                <a:lnTo>
                  <a:pt x="0" y="0"/>
                </a:lnTo>
                <a:lnTo>
                  <a:pt x="95"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51215" name="Freeform 15">
            <a:extLst>
              <a:ext uri="{FF2B5EF4-FFF2-40B4-BE49-F238E27FC236}">
                <a16:creationId xmlns:a16="http://schemas.microsoft.com/office/drawing/2014/main" id="{34143A46-5FD2-1B48-8120-31B70DFCD826}"/>
              </a:ext>
            </a:extLst>
          </p:cNvPr>
          <p:cNvSpPr>
            <a:spLocks/>
          </p:cNvSpPr>
          <p:nvPr/>
        </p:nvSpPr>
        <p:spPr bwMode="auto">
          <a:xfrm>
            <a:off x="2574608" y="4507707"/>
            <a:ext cx="137160" cy="137160"/>
          </a:xfrm>
          <a:custGeom>
            <a:avLst/>
            <a:gdLst>
              <a:gd name="T0" fmla="*/ 95 w 96"/>
              <a:gd name="T1" fmla="*/ 0 h 96"/>
              <a:gd name="T2" fmla="*/ 48 w 96"/>
              <a:gd name="T3" fmla="*/ 95 h 96"/>
              <a:gd name="T4" fmla="*/ 0 w 96"/>
              <a:gd name="T5" fmla="*/ 0 h 96"/>
              <a:gd name="T6" fmla="*/ 95 w 96"/>
              <a:gd name="T7" fmla="*/ 0 h 96"/>
            </a:gdLst>
            <a:ahLst/>
            <a:cxnLst>
              <a:cxn ang="0">
                <a:pos x="T0" y="T1"/>
              </a:cxn>
              <a:cxn ang="0">
                <a:pos x="T2" y="T3"/>
              </a:cxn>
              <a:cxn ang="0">
                <a:pos x="T4" y="T5"/>
              </a:cxn>
              <a:cxn ang="0">
                <a:pos x="T6" y="T7"/>
              </a:cxn>
            </a:cxnLst>
            <a:rect l="0" t="0" r="r" b="b"/>
            <a:pathLst>
              <a:path w="96" h="96">
                <a:moveTo>
                  <a:pt x="95" y="0"/>
                </a:moveTo>
                <a:lnTo>
                  <a:pt x="48" y="95"/>
                </a:lnTo>
                <a:lnTo>
                  <a:pt x="0" y="0"/>
                </a:lnTo>
                <a:lnTo>
                  <a:pt x="95"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51216" name="Freeform 16">
            <a:extLst>
              <a:ext uri="{FF2B5EF4-FFF2-40B4-BE49-F238E27FC236}">
                <a16:creationId xmlns:a16="http://schemas.microsoft.com/office/drawing/2014/main" id="{880E1E46-052E-114D-8631-82A419DFB76B}"/>
              </a:ext>
            </a:extLst>
          </p:cNvPr>
          <p:cNvSpPr>
            <a:spLocks/>
          </p:cNvSpPr>
          <p:nvPr/>
        </p:nvSpPr>
        <p:spPr bwMode="auto">
          <a:xfrm>
            <a:off x="5412106" y="2838928"/>
            <a:ext cx="1917383" cy="328613"/>
          </a:xfrm>
          <a:custGeom>
            <a:avLst/>
            <a:gdLst>
              <a:gd name="T0" fmla="*/ 1341 w 1342"/>
              <a:gd name="T1" fmla="*/ 229 h 230"/>
              <a:gd name="T2" fmla="*/ 1341 w 1342"/>
              <a:gd name="T3" fmla="*/ 141 h 230"/>
              <a:gd name="T4" fmla="*/ 0 w 1342"/>
              <a:gd name="T5" fmla="*/ 141 h 230"/>
              <a:gd name="T6" fmla="*/ 0 w 1342"/>
              <a:gd name="T7" fmla="*/ 0 h 230"/>
            </a:gdLst>
            <a:ahLst/>
            <a:cxnLst>
              <a:cxn ang="0">
                <a:pos x="T0" y="T1"/>
              </a:cxn>
              <a:cxn ang="0">
                <a:pos x="T2" y="T3"/>
              </a:cxn>
              <a:cxn ang="0">
                <a:pos x="T4" y="T5"/>
              </a:cxn>
              <a:cxn ang="0">
                <a:pos x="T6" y="T7"/>
              </a:cxn>
            </a:cxnLst>
            <a:rect l="0" t="0" r="r" b="b"/>
            <a:pathLst>
              <a:path w="1342" h="230">
                <a:moveTo>
                  <a:pt x="1341" y="229"/>
                </a:moveTo>
                <a:lnTo>
                  <a:pt x="1341" y="141"/>
                </a:lnTo>
                <a:lnTo>
                  <a:pt x="0" y="141"/>
                </a:lnTo>
                <a:lnTo>
                  <a:pt x="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a:p>
        </p:txBody>
      </p:sp>
      <p:sp>
        <p:nvSpPr>
          <p:cNvPr id="51217" name="Freeform 17">
            <a:extLst>
              <a:ext uri="{FF2B5EF4-FFF2-40B4-BE49-F238E27FC236}">
                <a16:creationId xmlns:a16="http://schemas.microsoft.com/office/drawing/2014/main" id="{CF003880-D256-3F41-81E2-FE5477B1522B}"/>
              </a:ext>
            </a:extLst>
          </p:cNvPr>
          <p:cNvSpPr>
            <a:spLocks/>
          </p:cNvSpPr>
          <p:nvPr/>
        </p:nvSpPr>
        <p:spPr bwMode="auto">
          <a:xfrm>
            <a:off x="7253766" y="3150394"/>
            <a:ext cx="138588" cy="137160"/>
          </a:xfrm>
          <a:custGeom>
            <a:avLst/>
            <a:gdLst>
              <a:gd name="T0" fmla="*/ 96 w 97"/>
              <a:gd name="T1" fmla="*/ 0 h 96"/>
              <a:gd name="T2" fmla="*/ 49 w 97"/>
              <a:gd name="T3" fmla="*/ 95 h 96"/>
              <a:gd name="T4" fmla="*/ 0 w 97"/>
              <a:gd name="T5" fmla="*/ 0 h 96"/>
              <a:gd name="T6" fmla="*/ 96 w 97"/>
              <a:gd name="T7" fmla="*/ 0 h 96"/>
            </a:gdLst>
            <a:ahLst/>
            <a:cxnLst>
              <a:cxn ang="0">
                <a:pos x="T0" y="T1"/>
              </a:cxn>
              <a:cxn ang="0">
                <a:pos x="T2" y="T3"/>
              </a:cxn>
              <a:cxn ang="0">
                <a:pos x="T4" y="T5"/>
              </a:cxn>
              <a:cxn ang="0">
                <a:pos x="T6" y="T7"/>
              </a:cxn>
            </a:cxnLst>
            <a:rect l="0" t="0" r="r" b="b"/>
            <a:pathLst>
              <a:path w="97" h="96">
                <a:moveTo>
                  <a:pt x="96" y="0"/>
                </a:moveTo>
                <a:lnTo>
                  <a:pt x="49" y="95"/>
                </a:lnTo>
                <a:lnTo>
                  <a:pt x="0" y="0"/>
                </a:lnTo>
                <a:lnTo>
                  <a:pt x="96"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51218" name="Freeform 18">
            <a:extLst>
              <a:ext uri="{FF2B5EF4-FFF2-40B4-BE49-F238E27FC236}">
                <a16:creationId xmlns:a16="http://schemas.microsoft.com/office/drawing/2014/main" id="{E616714D-83C8-3343-8C32-E543A24FF1E3}"/>
              </a:ext>
            </a:extLst>
          </p:cNvPr>
          <p:cNvSpPr>
            <a:spLocks/>
          </p:cNvSpPr>
          <p:nvPr/>
        </p:nvSpPr>
        <p:spPr bwMode="auto">
          <a:xfrm>
            <a:off x="3559018" y="3150394"/>
            <a:ext cx="138588" cy="137160"/>
          </a:xfrm>
          <a:custGeom>
            <a:avLst/>
            <a:gdLst>
              <a:gd name="T0" fmla="*/ 96 w 97"/>
              <a:gd name="T1" fmla="*/ 0 h 96"/>
              <a:gd name="T2" fmla="*/ 49 w 97"/>
              <a:gd name="T3" fmla="*/ 95 h 96"/>
              <a:gd name="T4" fmla="*/ 0 w 97"/>
              <a:gd name="T5" fmla="*/ 0 h 96"/>
              <a:gd name="T6" fmla="*/ 96 w 97"/>
              <a:gd name="T7" fmla="*/ 0 h 96"/>
            </a:gdLst>
            <a:ahLst/>
            <a:cxnLst>
              <a:cxn ang="0">
                <a:pos x="T0" y="T1"/>
              </a:cxn>
              <a:cxn ang="0">
                <a:pos x="T2" y="T3"/>
              </a:cxn>
              <a:cxn ang="0">
                <a:pos x="T4" y="T5"/>
              </a:cxn>
              <a:cxn ang="0">
                <a:pos x="T6" y="T7"/>
              </a:cxn>
            </a:cxnLst>
            <a:rect l="0" t="0" r="r" b="b"/>
            <a:pathLst>
              <a:path w="97" h="96">
                <a:moveTo>
                  <a:pt x="96" y="0"/>
                </a:moveTo>
                <a:lnTo>
                  <a:pt x="49" y="95"/>
                </a:lnTo>
                <a:lnTo>
                  <a:pt x="0" y="0"/>
                </a:lnTo>
                <a:lnTo>
                  <a:pt x="96"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51219" name="Freeform 19">
            <a:extLst>
              <a:ext uri="{FF2B5EF4-FFF2-40B4-BE49-F238E27FC236}">
                <a16:creationId xmlns:a16="http://schemas.microsoft.com/office/drawing/2014/main" id="{BF8A3D59-92DB-364B-B214-EBA790CBC817}"/>
              </a:ext>
            </a:extLst>
          </p:cNvPr>
          <p:cNvSpPr>
            <a:spLocks/>
          </p:cNvSpPr>
          <p:nvPr/>
        </p:nvSpPr>
        <p:spPr bwMode="auto">
          <a:xfrm>
            <a:off x="6342222" y="4196240"/>
            <a:ext cx="987266" cy="328613"/>
          </a:xfrm>
          <a:custGeom>
            <a:avLst/>
            <a:gdLst>
              <a:gd name="T0" fmla="*/ 0 w 691"/>
              <a:gd name="T1" fmla="*/ 229 h 230"/>
              <a:gd name="T2" fmla="*/ 0 w 691"/>
              <a:gd name="T3" fmla="*/ 139 h 230"/>
              <a:gd name="T4" fmla="*/ 690 w 691"/>
              <a:gd name="T5" fmla="*/ 139 h 230"/>
              <a:gd name="T6" fmla="*/ 690 w 691"/>
              <a:gd name="T7" fmla="*/ 0 h 230"/>
            </a:gdLst>
            <a:ahLst/>
            <a:cxnLst>
              <a:cxn ang="0">
                <a:pos x="T0" y="T1"/>
              </a:cxn>
              <a:cxn ang="0">
                <a:pos x="T2" y="T3"/>
              </a:cxn>
              <a:cxn ang="0">
                <a:pos x="T4" y="T5"/>
              </a:cxn>
              <a:cxn ang="0">
                <a:pos x="T6" y="T7"/>
              </a:cxn>
            </a:cxnLst>
            <a:rect l="0" t="0" r="r" b="b"/>
            <a:pathLst>
              <a:path w="691" h="230">
                <a:moveTo>
                  <a:pt x="0" y="229"/>
                </a:moveTo>
                <a:lnTo>
                  <a:pt x="0" y="139"/>
                </a:lnTo>
                <a:lnTo>
                  <a:pt x="690" y="139"/>
                </a:lnTo>
                <a:lnTo>
                  <a:pt x="69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a:p>
        </p:txBody>
      </p:sp>
      <p:sp>
        <p:nvSpPr>
          <p:cNvPr id="51220" name="Freeform 20">
            <a:extLst>
              <a:ext uri="{FF2B5EF4-FFF2-40B4-BE49-F238E27FC236}">
                <a16:creationId xmlns:a16="http://schemas.microsoft.com/office/drawing/2014/main" id="{2808AC58-305F-F14C-8F6A-3DDEB8C39E99}"/>
              </a:ext>
            </a:extLst>
          </p:cNvPr>
          <p:cNvSpPr>
            <a:spLocks/>
          </p:cNvSpPr>
          <p:nvPr/>
        </p:nvSpPr>
        <p:spPr bwMode="auto">
          <a:xfrm>
            <a:off x="6269355" y="4507707"/>
            <a:ext cx="137160" cy="137160"/>
          </a:xfrm>
          <a:custGeom>
            <a:avLst/>
            <a:gdLst>
              <a:gd name="T0" fmla="*/ 95 w 96"/>
              <a:gd name="T1" fmla="*/ 0 h 96"/>
              <a:gd name="T2" fmla="*/ 48 w 96"/>
              <a:gd name="T3" fmla="*/ 95 h 96"/>
              <a:gd name="T4" fmla="*/ 0 w 96"/>
              <a:gd name="T5" fmla="*/ 0 h 96"/>
              <a:gd name="T6" fmla="*/ 95 w 96"/>
              <a:gd name="T7" fmla="*/ 0 h 96"/>
            </a:gdLst>
            <a:ahLst/>
            <a:cxnLst>
              <a:cxn ang="0">
                <a:pos x="T0" y="T1"/>
              </a:cxn>
              <a:cxn ang="0">
                <a:pos x="T2" y="T3"/>
              </a:cxn>
              <a:cxn ang="0">
                <a:pos x="T4" y="T5"/>
              </a:cxn>
              <a:cxn ang="0">
                <a:pos x="T6" y="T7"/>
              </a:cxn>
            </a:cxnLst>
            <a:rect l="0" t="0" r="r" b="b"/>
            <a:pathLst>
              <a:path w="96" h="96">
                <a:moveTo>
                  <a:pt x="95" y="0"/>
                </a:moveTo>
                <a:lnTo>
                  <a:pt x="48" y="95"/>
                </a:lnTo>
                <a:lnTo>
                  <a:pt x="0" y="0"/>
                </a:lnTo>
                <a:lnTo>
                  <a:pt x="95"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51221" name="Rectangle 21">
            <a:extLst>
              <a:ext uri="{FF2B5EF4-FFF2-40B4-BE49-F238E27FC236}">
                <a16:creationId xmlns:a16="http://schemas.microsoft.com/office/drawing/2014/main" id="{624AD6D7-C993-A54E-B359-045A056567FF}"/>
              </a:ext>
            </a:extLst>
          </p:cNvPr>
          <p:cNvSpPr>
            <a:spLocks noChangeArrowheads="1"/>
          </p:cNvSpPr>
          <p:nvPr/>
        </p:nvSpPr>
        <p:spPr bwMode="auto">
          <a:xfrm>
            <a:off x="6540817" y="2191703"/>
            <a:ext cx="3898583" cy="413190"/>
          </a:xfrm>
          <a:prstGeom prst="rect">
            <a:avLst/>
          </a:prstGeom>
          <a:noFill/>
          <a:ln w="12700">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square" lIns="81439" tIns="40005" rIns="81439" bIns="40005">
            <a:spAutoFit/>
          </a:bodyPr>
          <a:lstStyle/>
          <a:p>
            <a:r>
              <a:rPr lang="en-US" altLang="en-US" sz="2160" b="1" dirty="0"/>
              <a:t>2+ Explanatory Variables</a:t>
            </a:r>
          </a:p>
        </p:txBody>
      </p:sp>
      <p:sp>
        <p:nvSpPr>
          <p:cNvPr id="51223" name="Freeform 23">
            <a:extLst>
              <a:ext uri="{FF2B5EF4-FFF2-40B4-BE49-F238E27FC236}">
                <a16:creationId xmlns:a16="http://schemas.microsoft.com/office/drawing/2014/main" id="{7525D745-C766-2D48-A84A-37ACD04E473E}"/>
              </a:ext>
            </a:extLst>
          </p:cNvPr>
          <p:cNvSpPr>
            <a:spLocks/>
          </p:cNvSpPr>
          <p:nvPr/>
        </p:nvSpPr>
        <p:spPr bwMode="auto">
          <a:xfrm>
            <a:off x="3017521" y="3294698"/>
            <a:ext cx="1233012" cy="902970"/>
          </a:xfrm>
          <a:custGeom>
            <a:avLst/>
            <a:gdLst>
              <a:gd name="T0" fmla="*/ 0 w 863"/>
              <a:gd name="T1" fmla="*/ 631 h 632"/>
              <a:gd name="T2" fmla="*/ 862 w 863"/>
              <a:gd name="T3" fmla="*/ 631 h 632"/>
              <a:gd name="T4" fmla="*/ 862 w 863"/>
              <a:gd name="T5" fmla="*/ 0 h 632"/>
              <a:gd name="T6" fmla="*/ 0 w 863"/>
              <a:gd name="T7" fmla="*/ 0 h 632"/>
              <a:gd name="T8" fmla="*/ 0 w 863"/>
              <a:gd name="T9" fmla="*/ 631 h 632"/>
            </a:gdLst>
            <a:ahLst/>
            <a:cxnLst>
              <a:cxn ang="0">
                <a:pos x="T0" y="T1"/>
              </a:cxn>
              <a:cxn ang="0">
                <a:pos x="T2" y="T3"/>
              </a:cxn>
              <a:cxn ang="0">
                <a:pos x="T4" y="T5"/>
              </a:cxn>
              <a:cxn ang="0">
                <a:pos x="T6" y="T7"/>
              </a:cxn>
              <a:cxn ang="0">
                <a:pos x="T8" y="T9"/>
              </a:cxn>
            </a:cxnLst>
            <a:rect l="0" t="0" r="r" b="b"/>
            <a:pathLst>
              <a:path w="863" h="632">
                <a:moveTo>
                  <a:pt x="0" y="631"/>
                </a:moveTo>
                <a:lnTo>
                  <a:pt x="862" y="631"/>
                </a:lnTo>
                <a:lnTo>
                  <a:pt x="862"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51224" name="Rectangle 24">
            <a:extLst>
              <a:ext uri="{FF2B5EF4-FFF2-40B4-BE49-F238E27FC236}">
                <a16:creationId xmlns:a16="http://schemas.microsoft.com/office/drawing/2014/main" id="{43D175A3-19EF-8B4D-9AD3-BDC3052F986C}"/>
              </a:ext>
            </a:extLst>
          </p:cNvPr>
          <p:cNvSpPr>
            <a:spLocks noChangeArrowheads="1"/>
          </p:cNvSpPr>
          <p:nvPr/>
        </p:nvSpPr>
        <p:spPr bwMode="auto">
          <a:xfrm>
            <a:off x="3101818" y="3540443"/>
            <a:ext cx="1113446" cy="41319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439" tIns="40005" rIns="81439" bIns="40005">
            <a:spAutoFit/>
          </a:bodyPr>
          <a:lstStyle/>
          <a:p>
            <a:r>
              <a:rPr lang="en-US" altLang="en-US" sz="2160" b="1"/>
              <a:t>Simple</a:t>
            </a:r>
          </a:p>
        </p:txBody>
      </p:sp>
      <p:sp>
        <p:nvSpPr>
          <p:cNvPr id="51225" name="Freeform 25">
            <a:extLst>
              <a:ext uri="{FF2B5EF4-FFF2-40B4-BE49-F238E27FC236}">
                <a16:creationId xmlns:a16="http://schemas.microsoft.com/office/drawing/2014/main" id="{8F945AAF-DA7C-2344-B47C-FC825CA7A55B}"/>
              </a:ext>
            </a:extLst>
          </p:cNvPr>
          <p:cNvSpPr>
            <a:spLocks/>
          </p:cNvSpPr>
          <p:nvPr/>
        </p:nvSpPr>
        <p:spPr bwMode="auto">
          <a:xfrm>
            <a:off x="6712269" y="3294698"/>
            <a:ext cx="1233012" cy="902970"/>
          </a:xfrm>
          <a:custGeom>
            <a:avLst/>
            <a:gdLst>
              <a:gd name="T0" fmla="*/ 0 w 863"/>
              <a:gd name="T1" fmla="*/ 631 h 632"/>
              <a:gd name="T2" fmla="*/ 862 w 863"/>
              <a:gd name="T3" fmla="*/ 631 h 632"/>
              <a:gd name="T4" fmla="*/ 862 w 863"/>
              <a:gd name="T5" fmla="*/ 0 h 632"/>
              <a:gd name="T6" fmla="*/ 0 w 863"/>
              <a:gd name="T7" fmla="*/ 0 h 632"/>
              <a:gd name="T8" fmla="*/ 0 w 863"/>
              <a:gd name="T9" fmla="*/ 631 h 632"/>
            </a:gdLst>
            <a:ahLst/>
            <a:cxnLst>
              <a:cxn ang="0">
                <a:pos x="T0" y="T1"/>
              </a:cxn>
              <a:cxn ang="0">
                <a:pos x="T2" y="T3"/>
              </a:cxn>
              <a:cxn ang="0">
                <a:pos x="T4" y="T5"/>
              </a:cxn>
              <a:cxn ang="0">
                <a:pos x="T6" y="T7"/>
              </a:cxn>
              <a:cxn ang="0">
                <a:pos x="T8" y="T9"/>
              </a:cxn>
            </a:cxnLst>
            <a:rect l="0" t="0" r="r" b="b"/>
            <a:pathLst>
              <a:path w="863" h="632">
                <a:moveTo>
                  <a:pt x="0" y="631"/>
                </a:moveTo>
                <a:lnTo>
                  <a:pt x="862" y="631"/>
                </a:lnTo>
                <a:lnTo>
                  <a:pt x="862"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51226" name="Rectangle 26">
            <a:extLst>
              <a:ext uri="{FF2B5EF4-FFF2-40B4-BE49-F238E27FC236}">
                <a16:creationId xmlns:a16="http://schemas.microsoft.com/office/drawing/2014/main" id="{FD8BCD35-8CD7-5145-96D8-499E415AC99B}"/>
              </a:ext>
            </a:extLst>
          </p:cNvPr>
          <p:cNvSpPr>
            <a:spLocks noChangeArrowheads="1"/>
          </p:cNvSpPr>
          <p:nvPr/>
        </p:nvSpPr>
        <p:spPr bwMode="auto">
          <a:xfrm>
            <a:off x="6729413" y="3531871"/>
            <a:ext cx="1345882" cy="41319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439" tIns="40005" rIns="81439" bIns="40005">
            <a:spAutoFit/>
          </a:bodyPr>
          <a:lstStyle/>
          <a:p>
            <a:r>
              <a:rPr lang="en-US" altLang="en-US" sz="2160" b="1"/>
              <a:t>Multiple</a:t>
            </a:r>
          </a:p>
        </p:txBody>
      </p:sp>
      <p:sp>
        <p:nvSpPr>
          <p:cNvPr id="51227" name="Freeform 27">
            <a:extLst>
              <a:ext uri="{FF2B5EF4-FFF2-40B4-BE49-F238E27FC236}">
                <a16:creationId xmlns:a16="http://schemas.microsoft.com/office/drawing/2014/main" id="{CB9F5063-7818-CF43-B189-F82BD07B2842}"/>
              </a:ext>
            </a:extLst>
          </p:cNvPr>
          <p:cNvSpPr>
            <a:spLocks/>
          </p:cNvSpPr>
          <p:nvPr/>
        </p:nvSpPr>
        <p:spPr bwMode="auto">
          <a:xfrm>
            <a:off x="5890738" y="4652010"/>
            <a:ext cx="1076090" cy="902970"/>
          </a:xfrm>
          <a:custGeom>
            <a:avLst/>
            <a:gdLst>
              <a:gd name="T0" fmla="*/ 0 w 633"/>
              <a:gd name="T1" fmla="*/ 631 h 632"/>
              <a:gd name="T2" fmla="*/ 632 w 633"/>
              <a:gd name="T3" fmla="*/ 631 h 632"/>
              <a:gd name="T4" fmla="*/ 632 w 633"/>
              <a:gd name="T5" fmla="*/ 0 h 632"/>
              <a:gd name="T6" fmla="*/ 0 w 633"/>
              <a:gd name="T7" fmla="*/ 0 h 632"/>
              <a:gd name="T8" fmla="*/ 0 w 633"/>
              <a:gd name="T9" fmla="*/ 631 h 632"/>
            </a:gdLst>
            <a:ahLst/>
            <a:cxnLst>
              <a:cxn ang="0">
                <a:pos x="T0" y="T1"/>
              </a:cxn>
              <a:cxn ang="0">
                <a:pos x="T2" y="T3"/>
              </a:cxn>
              <a:cxn ang="0">
                <a:pos x="T4" y="T5"/>
              </a:cxn>
              <a:cxn ang="0">
                <a:pos x="T6" y="T7"/>
              </a:cxn>
              <a:cxn ang="0">
                <a:pos x="T8" y="T9"/>
              </a:cxn>
            </a:cxnLst>
            <a:rect l="0" t="0" r="r" b="b"/>
            <a:pathLst>
              <a:path w="633" h="632">
                <a:moveTo>
                  <a:pt x="0" y="631"/>
                </a:moveTo>
                <a:lnTo>
                  <a:pt x="632" y="631"/>
                </a:lnTo>
                <a:lnTo>
                  <a:pt x="632"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51228" name="Rectangle 28">
            <a:extLst>
              <a:ext uri="{FF2B5EF4-FFF2-40B4-BE49-F238E27FC236}">
                <a16:creationId xmlns:a16="http://schemas.microsoft.com/office/drawing/2014/main" id="{2DA6072A-9251-3B4E-BAD5-C557F1E72841}"/>
              </a:ext>
            </a:extLst>
          </p:cNvPr>
          <p:cNvSpPr>
            <a:spLocks noChangeArrowheads="1"/>
          </p:cNvSpPr>
          <p:nvPr/>
        </p:nvSpPr>
        <p:spPr bwMode="auto">
          <a:xfrm>
            <a:off x="5847876" y="4897756"/>
            <a:ext cx="1058944" cy="41319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439" tIns="40005" rIns="81439" bIns="40005">
            <a:spAutoFit/>
          </a:bodyPr>
          <a:lstStyle/>
          <a:p>
            <a:r>
              <a:rPr lang="en-US" altLang="en-US" sz="2160" b="1"/>
              <a:t>Linear</a:t>
            </a:r>
          </a:p>
        </p:txBody>
      </p:sp>
      <p:sp>
        <p:nvSpPr>
          <p:cNvPr id="51229" name="Rectangle 29">
            <a:extLst>
              <a:ext uri="{FF2B5EF4-FFF2-40B4-BE49-F238E27FC236}">
                <a16:creationId xmlns:a16="http://schemas.microsoft.com/office/drawing/2014/main" id="{90642A41-AC35-114A-8B75-566EB67E0C6C}"/>
              </a:ext>
            </a:extLst>
          </p:cNvPr>
          <p:cNvSpPr>
            <a:spLocks noChangeArrowheads="1"/>
          </p:cNvSpPr>
          <p:nvPr/>
        </p:nvSpPr>
        <p:spPr bwMode="auto">
          <a:xfrm>
            <a:off x="979488" y="2191703"/>
            <a:ext cx="3328207" cy="413190"/>
          </a:xfrm>
          <a:prstGeom prst="rect">
            <a:avLst/>
          </a:prstGeom>
          <a:noFill/>
          <a:ln w="12700">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square" lIns="81439" tIns="40005" rIns="81439" bIns="40005">
            <a:spAutoFit/>
          </a:bodyPr>
          <a:lstStyle/>
          <a:p>
            <a:r>
              <a:rPr lang="en-US" altLang="en-US" sz="2160" b="1" dirty="0"/>
              <a:t>1 Explanatory  Variable</a:t>
            </a:r>
          </a:p>
        </p:txBody>
      </p:sp>
      <p:sp>
        <p:nvSpPr>
          <p:cNvPr id="51231" name="Freeform 31">
            <a:extLst>
              <a:ext uri="{FF2B5EF4-FFF2-40B4-BE49-F238E27FC236}">
                <a16:creationId xmlns:a16="http://schemas.microsoft.com/office/drawing/2014/main" id="{D4F7A501-4707-A249-8338-750C08F1F0E1}"/>
              </a:ext>
            </a:extLst>
          </p:cNvPr>
          <p:cNvSpPr>
            <a:spLocks/>
          </p:cNvSpPr>
          <p:nvPr/>
        </p:nvSpPr>
        <p:spPr bwMode="auto">
          <a:xfrm>
            <a:off x="7789107" y="4650582"/>
            <a:ext cx="1151572" cy="902970"/>
          </a:xfrm>
          <a:custGeom>
            <a:avLst/>
            <a:gdLst>
              <a:gd name="T0" fmla="*/ 0 w 634"/>
              <a:gd name="T1" fmla="*/ 631 h 632"/>
              <a:gd name="T2" fmla="*/ 633 w 634"/>
              <a:gd name="T3" fmla="*/ 631 h 632"/>
              <a:gd name="T4" fmla="*/ 633 w 634"/>
              <a:gd name="T5" fmla="*/ 0 h 632"/>
              <a:gd name="T6" fmla="*/ 0 w 634"/>
              <a:gd name="T7" fmla="*/ 0 h 632"/>
              <a:gd name="T8" fmla="*/ 0 w 634"/>
              <a:gd name="T9" fmla="*/ 631 h 632"/>
            </a:gdLst>
            <a:ahLst/>
            <a:cxnLst>
              <a:cxn ang="0">
                <a:pos x="T0" y="T1"/>
              </a:cxn>
              <a:cxn ang="0">
                <a:pos x="T2" y="T3"/>
              </a:cxn>
              <a:cxn ang="0">
                <a:pos x="T4" y="T5"/>
              </a:cxn>
              <a:cxn ang="0">
                <a:pos x="T6" y="T7"/>
              </a:cxn>
              <a:cxn ang="0">
                <a:pos x="T8" y="T9"/>
              </a:cxn>
            </a:cxnLst>
            <a:rect l="0" t="0" r="r" b="b"/>
            <a:pathLst>
              <a:path w="634" h="632">
                <a:moveTo>
                  <a:pt x="0" y="631"/>
                </a:moveTo>
                <a:lnTo>
                  <a:pt x="633" y="631"/>
                </a:lnTo>
                <a:lnTo>
                  <a:pt x="633"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51232" name="Rectangle 32">
            <a:extLst>
              <a:ext uri="{FF2B5EF4-FFF2-40B4-BE49-F238E27FC236}">
                <a16:creationId xmlns:a16="http://schemas.microsoft.com/office/drawing/2014/main" id="{FC27B011-6F9E-AD4E-A023-DB4D3DDA1C68}"/>
              </a:ext>
            </a:extLst>
          </p:cNvPr>
          <p:cNvSpPr>
            <a:spLocks noChangeArrowheads="1"/>
          </p:cNvSpPr>
          <p:nvPr/>
        </p:nvSpPr>
        <p:spPr bwMode="auto">
          <a:xfrm>
            <a:off x="7944070" y="4679267"/>
            <a:ext cx="810479" cy="41319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439" tIns="40005" rIns="81439" bIns="40005">
            <a:spAutoFit/>
          </a:bodyPr>
          <a:lstStyle/>
          <a:p>
            <a:r>
              <a:rPr lang="en-US" altLang="en-US" sz="2160" b="1" dirty="0"/>
              <a:t>Non-</a:t>
            </a:r>
          </a:p>
        </p:txBody>
      </p:sp>
      <p:sp>
        <p:nvSpPr>
          <p:cNvPr id="51233" name="Rectangle 33">
            <a:extLst>
              <a:ext uri="{FF2B5EF4-FFF2-40B4-BE49-F238E27FC236}">
                <a16:creationId xmlns:a16="http://schemas.microsoft.com/office/drawing/2014/main" id="{3D7DE513-8776-4E4B-949E-5BCAD2427EEA}"/>
              </a:ext>
            </a:extLst>
          </p:cNvPr>
          <p:cNvSpPr>
            <a:spLocks noChangeArrowheads="1"/>
          </p:cNvSpPr>
          <p:nvPr/>
        </p:nvSpPr>
        <p:spPr bwMode="auto">
          <a:xfrm>
            <a:off x="7810978" y="5060633"/>
            <a:ext cx="1058944" cy="41319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439" tIns="40005" rIns="81439" bIns="40005">
            <a:spAutoFit/>
          </a:bodyPr>
          <a:lstStyle/>
          <a:p>
            <a:r>
              <a:rPr lang="en-US" altLang="en-US" sz="2160" b="1"/>
              <a:t>Linear</a:t>
            </a:r>
          </a:p>
        </p:txBody>
      </p:sp>
      <p:sp>
        <p:nvSpPr>
          <p:cNvPr id="51234" name="Freeform 34">
            <a:extLst>
              <a:ext uri="{FF2B5EF4-FFF2-40B4-BE49-F238E27FC236}">
                <a16:creationId xmlns:a16="http://schemas.microsoft.com/office/drawing/2014/main" id="{286E6C2B-C2AD-A847-96B9-119A9AF6E2F5}"/>
              </a:ext>
            </a:extLst>
          </p:cNvPr>
          <p:cNvSpPr>
            <a:spLocks/>
          </p:cNvSpPr>
          <p:nvPr/>
        </p:nvSpPr>
        <p:spPr bwMode="auto">
          <a:xfrm>
            <a:off x="7319487" y="4194811"/>
            <a:ext cx="987266" cy="328613"/>
          </a:xfrm>
          <a:custGeom>
            <a:avLst/>
            <a:gdLst>
              <a:gd name="T0" fmla="*/ 690 w 691"/>
              <a:gd name="T1" fmla="*/ 229 h 230"/>
              <a:gd name="T2" fmla="*/ 690 w 691"/>
              <a:gd name="T3" fmla="*/ 139 h 230"/>
              <a:gd name="T4" fmla="*/ 0 w 691"/>
              <a:gd name="T5" fmla="*/ 139 h 230"/>
              <a:gd name="T6" fmla="*/ 0 w 691"/>
              <a:gd name="T7" fmla="*/ 0 h 230"/>
            </a:gdLst>
            <a:ahLst/>
            <a:cxnLst>
              <a:cxn ang="0">
                <a:pos x="T0" y="T1"/>
              </a:cxn>
              <a:cxn ang="0">
                <a:pos x="T2" y="T3"/>
              </a:cxn>
              <a:cxn ang="0">
                <a:pos x="T4" y="T5"/>
              </a:cxn>
              <a:cxn ang="0">
                <a:pos x="T6" y="T7"/>
              </a:cxn>
            </a:cxnLst>
            <a:rect l="0" t="0" r="r" b="b"/>
            <a:pathLst>
              <a:path w="691" h="230">
                <a:moveTo>
                  <a:pt x="690" y="229"/>
                </a:moveTo>
                <a:lnTo>
                  <a:pt x="690" y="139"/>
                </a:lnTo>
                <a:lnTo>
                  <a:pt x="0" y="139"/>
                </a:lnTo>
                <a:lnTo>
                  <a:pt x="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a:p>
        </p:txBody>
      </p:sp>
      <p:sp>
        <p:nvSpPr>
          <p:cNvPr id="51235" name="Freeform 35">
            <a:extLst>
              <a:ext uri="{FF2B5EF4-FFF2-40B4-BE49-F238E27FC236}">
                <a16:creationId xmlns:a16="http://schemas.microsoft.com/office/drawing/2014/main" id="{3966ADA7-7F5D-E148-8BCC-9657A573C6E5}"/>
              </a:ext>
            </a:extLst>
          </p:cNvPr>
          <p:cNvSpPr>
            <a:spLocks/>
          </p:cNvSpPr>
          <p:nvPr/>
        </p:nvSpPr>
        <p:spPr bwMode="auto">
          <a:xfrm>
            <a:off x="8231029" y="4506278"/>
            <a:ext cx="137160" cy="137160"/>
          </a:xfrm>
          <a:custGeom>
            <a:avLst/>
            <a:gdLst>
              <a:gd name="T0" fmla="*/ 95 w 96"/>
              <a:gd name="T1" fmla="*/ 0 h 96"/>
              <a:gd name="T2" fmla="*/ 49 w 96"/>
              <a:gd name="T3" fmla="*/ 95 h 96"/>
              <a:gd name="T4" fmla="*/ 0 w 96"/>
              <a:gd name="T5" fmla="*/ 0 h 96"/>
              <a:gd name="T6" fmla="*/ 95 w 96"/>
              <a:gd name="T7" fmla="*/ 0 h 96"/>
            </a:gdLst>
            <a:ahLst/>
            <a:cxnLst>
              <a:cxn ang="0">
                <a:pos x="T0" y="T1"/>
              </a:cxn>
              <a:cxn ang="0">
                <a:pos x="T2" y="T3"/>
              </a:cxn>
              <a:cxn ang="0">
                <a:pos x="T4" y="T5"/>
              </a:cxn>
              <a:cxn ang="0">
                <a:pos x="T6" y="T7"/>
              </a:cxn>
            </a:cxnLst>
            <a:rect l="0" t="0" r="r" b="b"/>
            <a:pathLst>
              <a:path w="96" h="96">
                <a:moveTo>
                  <a:pt x="95" y="0"/>
                </a:moveTo>
                <a:lnTo>
                  <a:pt x="49" y="95"/>
                </a:lnTo>
                <a:lnTo>
                  <a:pt x="0" y="0"/>
                </a:lnTo>
                <a:lnTo>
                  <a:pt x="95"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2" name="Date Placeholder 1">
            <a:extLst>
              <a:ext uri="{FF2B5EF4-FFF2-40B4-BE49-F238E27FC236}">
                <a16:creationId xmlns:a16="http://schemas.microsoft.com/office/drawing/2014/main" id="{9CC06663-A6BE-DF44-886B-ACBDFFC08F2C}"/>
              </a:ext>
            </a:extLst>
          </p:cNvPr>
          <p:cNvSpPr>
            <a:spLocks noGrp="1"/>
          </p:cNvSpPr>
          <p:nvPr>
            <p:ph type="dt" sz="half" idx="10"/>
          </p:nvPr>
        </p:nvSpPr>
        <p:spPr/>
        <p:txBody>
          <a:bodyPr/>
          <a:lstStyle/>
          <a:p>
            <a:pPr>
              <a:defRPr/>
            </a:pPr>
            <a:r>
              <a:rPr lang="en-US"/>
              <a:t>First Semester 2021-2022</a:t>
            </a:r>
            <a:endParaRPr lang="en-US" dirty="0"/>
          </a:p>
        </p:txBody>
      </p:sp>
    </p:spTree>
    <p:extLst>
      <p:ext uri="{BB962C8B-B14F-4D97-AF65-F5344CB8AC3E}">
        <p14:creationId xmlns:p14="http://schemas.microsoft.com/office/powerpoint/2010/main" val="2681848178"/>
      </p:ext>
    </p:extLst>
  </p:cSld>
  <p:clrMapOvr>
    <a:masterClrMapping/>
  </p:clrMapOvr>
  <p:transition>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F33AAC18-92B0-1848-B113-26ED128BC8E9}"/>
              </a:ext>
            </a:extLst>
          </p:cNvPr>
          <p:cNvSpPr>
            <a:spLocks noGrp="1" noChangeArrowheads="1"/>
          </p:cNvSpPr>
          <p:nvPr>
            <p:ph type="title"/>
          </p:nvPr>
        </p:nvSpPr>
        <p:spPr>
          <a:xfrm>
            <a:off x="609600" y="-228600"/>
            <a:ext cx="9052560" cy="1609344"/>
          </a:xfrm>
        </p:spPr>
        <p:txBody>
          <a:bodyPr/>
          <a:lstStyle/>
          <a:p>
            <a:pPr defTabSz="822960" fontAlgn="auto">
              <a:spcAft>
                <a:spcPts val="0"/>
              </a:spcAft>
              <a:defRPr/>
            </a:pPr>
            <a:r>
              <a:rPr lang="en-US" altLang="en-US" sz="4860" dirty="0"/>
              <a:t>Stages in a classification task</a:t>
            </a:r>
          </a:p>
        </p:txBody>
      </p:sp>
      <p:graphicFrame>
        <p:nvGraphicFramePr>
          <p:cNvPr id="6146" name="Object 26">
            <a:extLst>
              <a:ext uri="{FF2B5EF4-FFF2-40B4-BE49-F238E27FC236}">
                <a16:creationId xmlns:a16="http://schemas.microsoft.com/office/drawing/2014/main" id="{3CFD46CE-25C7-DE49-8620-DC687EDB7843}"/>
              </a:ext>
            </a:extLst>
          </p:cNvPr>
          <p:cNvGraphicFramePr>
            <a:graphicFrameLocks noGrp="1" noChangeAspect="1"/>
          </p:cNvGraphicFramePr>
          <p:nvPr>
            <p:ph idx="1"/>
          </p:nvPr>
        </p:nvGraphicFramePr>
        <p:xfrm>
          <a:off x="1676400" y="1304925"/>
          <a:ext cx="6529388" cy="4867275"/>
        </p:xfrm>
        <a:graphic>
          <a:graphicData uri="http://schemas.openxmlformats.org/presentationml/2006/ole">
            <mc:AlternateContent xmlns:mc="http://schemas.openxmlformats.org/markup-compatibility/2006">
              <mc:Choice xmlns:v="urn:schemas-microsoft-com:vml" Requires="v">
                <p:oleObj spid="_x0000_s6193" name="Visio" r:id="rId4" imgW="8432800" imgH="6286500" progId="Visio.Drawing.6">
                  <p:embed/>
                </p:oleObj>
              </mc:Choice>
              <mc:Fallback>
                <p:oleObj name="Visio" r:id="rId4" imgW="8432800" imgH="6286500" progId="Visio.Drawing.6">
                  <p:embed/>
                  <p:pic>
                    <p:nvPicPr>
                      <p:cNvPr id="0" name="Object 2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1304925"/>
                        <a:ext cx="6529388"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Date Placeholder 1">
            <a:extLst>
              <a:ext uri="{FF2B5EF4-FFF2-40B4-BE49-F238E27FC236}">
                <a16:creationId xmlns:a16="http://schemas.microsoft.com/office/drawing/2014/main" id="{75B9E748-6579-0C41-A856-50269EB34EF0}"/>
              </a:ext>
            </a:extLst>
          </p:cNvPr>
          <p:cNvSpPr>
            <a:spLocks noGrp="1"/>
          </p:cNvSpPr>
          <p:nvPr>
            <p:ph type="dt" sz="half" idx="10"/>
          </p:nvPr>
        </p:nvSpPr>
        <p:spPr/>
        <p:txBody>
          <a:bodyPr/>
          <a:lstStyle/>
          <a:p>
            <a:pPr>
              <a:defRPr/>
            </a:pPr>
            <a:r>
              <a:rPr lang="en-US"/>
              <a:t>First Semester 2021-2022</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A5F9-4764-214E-B693-8BDFCE2429C4}"/>
              </a:ext>
            </a:extLst>
          </p:cNvPr>
          <p:cNvSpPr>
            <a:spLocks noGrp="1"/>
          </p:cNvSpPr>
          <p:nvPr>
            <p:ph type="title"/>
          </p:nvPr>
        </p:nvSpPr>
        <p:spPr>
          <a:xfrm>
            <a:off x="381000" y="73597"/>
            <a:ext cx="9051925" cy="1609725"/>
          </a:xfrm>
        </p:spPr>
        <p:txBody>
          <a:bodyPr/>
          <a:lstStyle/>
          <a:p>
            <a:r>
              <a:rPr lang="en-US" dirty="0"/>
              <a:t>Simple Linear Regression</a:t>
            </a:r>
          </a:p>
        </p:txBody>
      </p:sp>
      <p:sp>
        <p:nvSpPr>
          <p:cNvPr id="3" name="Content Placeholder 2">
            <a:extLst>
              <a:ext uri="{FF2B5EF4-FFF2-40B4-BE49-F238E27FC236}">
                <a16:creationId xmlns:a16="http://schemas.microsoft.com/office/drawing/2014/main" id="{B340A6D7-BBB3-A247-9ABE-16CF6F4E545A}"/>
              </a:ext>
            </a:extLst>
          </p:cNvPr>
          <p:cNvSpPr>
            <a:spLocks noGrp="1"/>
          </p:cNvSpPr>
          <p:nvPr>
            <p:ph idx="1"/>
          </p:nvPr>
        </p:nvSpPr>
        <p:spPr>
          <a:xfrm>
            <a:off x="381000" y="1403350"/>
            <a:ext cx="10374313" cy="4051300"/>
          </a:xfrm>
        </p:spPr>
        <p:txBody>
          <a:bodyPr/>
          <a:lstStyle/>
          <a:p>
            <a:r>
              <a:rPr lang="en-US" dirty="0"/>
              <a:t>Simple Linear Regression (SLR) is termed as simple because there is only independent variable.</a:t>
            </a:r>
          </a:p>
          <a:p>
            <a:r>
              <a:rPr lang="en-US" dirty="0"/>
              <a:t>For example, consider you only have date and stock prices of a company, you can fit a regression model to the date (as X) and stock price (as Y).</a:t>
            </a:r>
          </a:p>
          <a:p>
            <a:r>
              <a:rPr lang="en-US" dirty="0"/>
              <a:t>The model which look something like this:</a:t>
            </a:r>
            <a:br>
              <a:rPr lang="en-US" dirty="0"/>
            </a:br>
            <a:r>
              <a:rPr lang="en-US" dirty="0"/>
              <a:t> </a:t>
            </a:r>
            <a:r>
              <a:rPr lang="en-US" i="1" dirty="0"/>
              <a:t>Price = m*Date + c</a:t>
            </a:r>
            <a:endParaRPr lang="en-US" dirty="0"/>
          </a:p>
          <a:p>
            <a:r>
              <a:rPr lang="en-US" dirty="0"/>
              <a:t>The equation resembles that of a line with ‘m’ slope and ‘c’ y-intercept.</a:t>
            </a:r>
          </a:p>
          <a:p>
            <a:endParaRPr lang="en-US" dirty="0"/>
          </a:p>
        </p:txBody>
      </p:sp>
      <p:sp>
        <p:nvSpPr>
          <p:cNvPr id="4" name="Date Placeholder 3">
            <a:extLst>
              <a:ext uri="{FF2B5EF4-FFF2-40B4-BE49-F238E27FC236}">
                <a16:creationId xmlns:a16="http://schemas.microsoft.com/office/drawing/2014/main" id="{E135BB29-478F-5E41-995D-E2DEE5A9164B}"/>
              </a:ext>
            </a:extLst>
          </p:cNvPr>
          <p:cNvSpPr>
            <a:spLocks noGrp="1"/>
          </p:cNvSpPr>
          <p:nvPr>
            <p:ph type="dt" sz="half" idx="10"/>
          </p:nvPr>
        </p:nvSpPr>
        <p:spPr/>
        <p:txBody>
          <a:bodyPr/>
          <a:lstStyle/>
          <a:p>
            <a:r>
              <a:rPr lang="en-US"/>
              <a:t>First Semester 2021-2022</a:t>
            </a:r>
            <a:endParaRPr lang="en-US" dirty="0"/>
          </a:p>
        </p:txBody>
      </p:sp>
      <p:sp>
        <p:nvSpPr>
          <p:cNvPr id="7" name="Rectangle 6">
            <a:extLst>
              <a:ext uri="{FF2B5EF4-FFF2-40B4-BE49-F238E27FC236}">
                <a16:creationId xmlns:a16="http://schemas.microsoft.com/office/drawing/2014/main" id="{45720759-56F9-004C-9D80-AC5BEC495600}"/>
              </a:ext>
            </a:extLst>
          </p:cNvPr>
          <p:cNvSpPr/>
          <p:nvPr/>
        </p:nvSpPr>
        <p:spPr>
          <a:xfrm>
            <a:off x="4100240" y="4214642"/>
            <a:ext cx="6655073"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rgbClr val="222222"/>
                </a:solidFill>
                <a:latin typeface="arial" panose="020B0604020202020204" pitchFamily="34" charset="0"/>
              </a:rPr>
              <a:t>The equation of any straight line, called a linear equation, can be written as: </a:t>
            </a:r>
            <a:r>
              <a:rPr lang="en-US" b="1" dirty="0">
                <a:solidFill>
                  <a:srgbClr val="222222"/>
                </a:solidFill>
                <a:latin typeface="arial" panose="020B0604020202020204" pitchFamily="34" charset="0"/>
              </a:rPr>
              <a:t>y</a:t>
            </a:r>
            <a:r>
              <a:rPr lang="en-US" dirty="0">
                <a:solidFill>
                  <a:srgbClr val="222222"/>
                </a:solidFill>
                <a:latin typeface="arial" panose="020B0604020202020204" pitchFamily="34" charset="0"/>
              </a:rPr>
              <a:t> = mx + c, where m is the slope of the line and c is the </a:t>
            </a:r>
            <a:r>
              <a:rPr lang="en-US" b="1" dirty="0">
                <a:solidFill>
                  <a:srgbClr val="222222"/>
                </a:solidFill>
                <a:latin typeface="arial" panose="020B0604020202020204" pitchFamily="34" charset="0"/>
              </a:rPr>
              <a:t>y</a:t>
            </a:r>
            <a:r>
              <a:rPr lang="en-US" dirty="0">
                <a:solidFill>
                  <a:srgbClr val="222222"/>
                </a:solidFill>
                <a:latin typeface="arial" panose="020B0604020202020204" pitchFamily="34" charset="0"/>
              </a:rPr>
              <a:t>-</a:t>
            </a:r>
            <a:r>
              <a:rPr lang="en-US" b="1" dirty="0">
                <a:solidFill>
                  <a:srgbClr val="222222"/>
                </a:solidFill>
                <a:latin typeface="arial" panose="020B0604020202020204" pitchFamily="34" charset="0"/>
              </a:rPr>
              <a:t>intercept</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y</a:t>
            </a:r>
            <a:r>
              <a:rPr lang="en-US" dirty="0">
                <a:solidFill>
                  <a:srgbClr val="222222"/>
                </a:solidFill>
                <a:latin typeface="arial" panose="020B0604020202020204" pitchFamily="34" charset="0"/>
              </a:rPr>
              <a:t>-</a:t>
            </a:r>
            <a:r>
              <a:rPr lang="en-US" b="1" dirty="0">
                <a:solidFill>
                  <a:srgbClr val="222222"/>
                </a:solidFill>
                <a:latin typeface="arial" panose="020B0604020202020204" pitchFamily="34" charset="0"/>
              </a:rPr>
              <a:t>intercept</a:t>
            </a:r>
            <a:r>
              <a:rPr lang="en-US" dirty="0">
                <a:solidFill>
                  <a:srgbClr val="222222"/>
                </a:solidFill>
                <a:latin typeface="arial" panose="020B0604020202020204" pitchFamily="34" charset="0"/>
              </a:rPr>
              <a:t> of this line is the value of </a:t>
            </a:r>
            <a:r>
              <a:rPr lang="en-US" b="1" dirty="0">
                <a:solidFill>
                  <a:srgbClr val="222222"/>
                </a:solidFill>
                <a:latin typeface="arial" panose="020B0604020202020204" pitchFamily="34" charset="0"/>
              </a:rPr>
              <a:t>y</a:t>
            </a:r>
            <a:r>
              <a:rPr lang="en-US" dirty="0">
                <a:solidFill>
                  <a:srgbClr val="222222"/>
                </a:solidFill>
                <a:latin typeface="arial" panose="020B0604020202020204" pitchFamily="34" charset="0"/>
              </a:rPr>
              <a:t> at the point where the line crosses the </a:t>
            </a:r>
            <a:r>
              <a:rPr lang="en-US" b="1" dirty="0">
                <a:solidFill>
                  <a:srgbClr val="222222"/>
                </a:solidFill>
                <a:latin typeface="arial" panose="020B0604020202020204" pitchFamily="34" charset="0"/>
              </a:rPr>
              <a:t>y</a:t>
            </a:r>
            <a:r>
              <a:rPr lang="en-US" dirty="0">
                <a:solidFill>
                  <a:srgbClr val="222222"/>
                </a:solidFill>
                <a:latin typeface="arial" panose="020B0604020202020204" pitchFamily="34" charset="0"/>
              </a:rPr>
              <a:t> axis.</a:t>
            </a:r>
            <a:endParaRPr lang="en-US" dirty="0"/>
          </a:p>
        </p:txBody>
      </p:sp>
      <p:pic>
        <p:nvPicPr>
          <p:cNvPr id="9" name="Picture 8" descr="A close up of a map&#13;&#10;&#13;&#10;Description automatically generated">
            <a:extLst>
              <a:ext uri="{FF2B5EF4-FFF2-40B4-BE49-F238E27FC236}">
                <a16:creationId xmlns:a16="http://schemas.microsoft.com/office/drawing/2014/main" id="{01C09F3B-02A1-4B41-8C4D-9C88F567F116}"/>
              </a:ext>
            </a:extLst>
          </p:cNvPr>
          <p:cNvPicPr>
            <a:picLocks noChangeAspect="1"/>
          </p:cNvPicPr>
          <p:nvPr/>
        </p:nvPicPr>
        <p:blipFill>
          <a:blip r:embed="rId2"/>
          <a:stretch>
            <a:fillRect/>
          </a:stretch>
        </p:blipFill>
        <p:spPr>
          <a:xfrm>
            <a:off x="381000" y="3807753"/>
            <a:ext cx="3322320" cy="195030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08067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BFC2BF-C4BB-0E43-AB56-432EA8C37D98}"/>
              </a:ext>
            </a:extLst>
          </p:cNvPr>
          <p:cNvSpPr>
            <a:spLocks noGrp="1"/>
          </p:cNvSpPr>
          <p:nvPr>
            <p:ph idx="1"/>
          </p:nvPr>
        </p:nvSpPr>
        <p:spPr>
          <a:xfrm>
            <a:off x="304800" y="533400"/>
            <a:ext cx="10058399" cy="4572000"/>
          </a:xfrm>
        </p:spPr>
        <p:txBody>
          <a:bodyPr/>
          <a:lstStyle/>
          <a:p>
            <a:r>
              <a:rPr lang="en-US" i="1" dirty="0"/>
              <a:t>The most suitable values of ‘m’ and ‘c’ are the ones that produce the </a:t>
            </a:r>
            <a:r>
              <a:rPr lang="en-US" i="1" dirty="0">
                <a:solidFill>
                  <a:srgbClr val="FF0000"/>
                </a:solidFill>
              </a:rPr>
              <a:t>least error </a:t>
            </a:r>
            <a:r>
              <a:rPr lang="en-US" i="1" dirty="0"/>
              <a:t>across all given X and Y.</a:t>
            </a:r>
          </a:p>
          <a:p>
            <a:r>
              <a:rPr lang="en-US" dirty="0"/>
              <a:t>Take the sum of absolute difference of  Y` and Y for all seen X, the values which have the least sum are the most suitable values.</a:t>
            </a:r>
          </a:p>
          <a:p>
            <a:r>
              <a:rPr lang="en-US" dirty="0"/>
              <a:t>There are infinite values of ‘m’ and infinite values of ‘c’. Which one to choose!! The answer to this question is </a:t>
            </a:r>
            <a:r>
              <a:rPr lang="en-US" dirty="0">
                <a:solidFill>
                  <a:srgbClr val="FF0000"/>
                </a:solidFill>
              </a:rPr>
              <a:t>Gradient Descent algorithm</a:t>
            </a:r>
            <a:r>
              <a:rPr lang="en-US" dirty="0"/>
              <a:t>. </a:t>
            </a:r>
          </a:p>
          <a:p>
            <a:pPr marL="0" indent="0">
              <a:buNone/>
            </a:pPr>
            <a:br>
              <a:rPr lang="en-US" dirty="0"/>
            </a:br>
            <a:endParaRPr lang="en-US" dirty="0"/>
          </a:p>
        </p:txBody>
      </p:sp>
      <p:sp>
        <p:nvSpPr>
          <p:cNvPr id="4" name="Date Placeholder 3">
            <a:extLst>
              <a:ext uri="{FF2B5EF4-FFF2-40B4-BE49-F238E27FC236}">
                <a16:creationId xmlns:a16="http://schemas.microsoft.com/office/drawing/2014/main" id="{D2206C23-DD3A-234B-89AC-4AB78C0D17D2}"/>
              </a:ext>
            </a:extLst>
          </p:cNvPr>
          <p:cNvSpPr>
            <a:spLocks noGrp="1"/>
          </p:cNvSpPr>
          <p:nvPr>
            <p:ph type="dt" sz="half" idx="10"/>
          </p:nvPr>
        </p:nvSpPr>
        <p:spPr/>
        <p:txBody>
          <a:bodyPr/>
          <a:lstStyle/>
          <a:p>
            <a:r>
              <a:rPr lang="en-US"/>
              <a:t>First Semester 2021-2022</a:t>
            </a:r>
            <a:endParaRPr lang="en-US" dirty="0"/>
          </a:p>
        </p:txBody>
      </p:sp>
      <p:pic>
        <p:nvPicPr>
          <p:cNvPr id="2" name="Picture 1">
            <a:extLst>
              <a:ext uri="{FF2B5EF4-FFF2-40B4-BE49-F238E27FC236}">
                <a16:creationId xmlns:a16="http://schemas.microsoft.com/office/drawing/2014/main" id="{840B6FB8-0BA5-8A49-AB49-F98F78C55821}"/>
              </a:ext>
            </a:extLst>
          </p:cNvPr>
          <p:cNvPicPr>
            <a:picLocks noChangeAspect="1"/>
          </p:cNvPicPr>
          <p:nvPr/>
        </p:nvPicPr>
        <p:blipFill>
          <a:blip r:embed="rId2"/>
          <a:stretch>
            <a:fillRect/>
          </a:stretch>
        </p:blipFill>
        <p:spPr>
          <a:xfrm>
            <a:off x="0" y="2583369"/>
            <a:ext cx="5694362" cy="3677827"/>
          </a:xfrm>
          <a:prstGeom prst="rect">
            <a:avLst/>
          </a:prstGeom>
        </p:spPr>
      </p:pic>
      <p:pic>
        <p:nvPicPr>
          <p:cNvPr id="7" name="Picture 6">
            <a:extLst>
              <a:ext uri="{FF2B5EF4-FFF2-40B4-BE49-F238E27FC236}">
                <a16:creationId xmlns:a16="http://schemas.microsoft.com/office/drawing/2014/main" id="{747A3AB0-D136-764F-A464-177360D4642B}"/>
              </a:ext>
            </a:extLst>
          </p:cNvPr>
          <p:cNvPicPr>
            <a:picLocks noChangeAspect="1"/>
          </p:cNvPicPr>
          <p:nvPr/>
        </p:nvPicPr>
        <p:blipFill>
          <a:blip r:embed="rId3"/>
          <a:stretch>
            <a:fillRect/>
          </a:stretch>
        </p:blipFill>
        <p:spPr>
          <a:xfrm>
            <a:off x="5778500" y="2819400"/>
            <a:ext cx="5194300" cy="3276600"/>
          </a:xfrm>
          <a:prstGeom prst="rect">
            <a:avLst/>
          </a:prstGeom>
        </p:spPr>
      </p:pic>
    </p:spTree>
    <p:extLst>
      <p:ext uri="{BB962C8B-B14F-4D97-AF65-F5344CB8AC3E}">
        <p14:creationId xmlns:p14="http://schemas.microsoft.com/office/powerpoint/2010/main" val="584851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421D-F100-F24B-BF5B-58AC0ABD55A4}"/>
              </a:ext>
            </a:extLst>
          </p:cNvPr>
          <p:cNvSpPr>
            <a:spLocks noGrp="1"/>
          </p:cNvSpPr>
          <p:nvPr>
            <p:ph type="title"/>
          </p:nvPr>
        </p:nvSpPr>
        <p:spPr>
          <a:xfrm>
            <a:off x="381000" y="76200"/>
            <a:ext cx="10210800" cy="1609725"/>
          </a:xfrm>
        </p:spPr>
        <p:txBody>
          <a:bodyPr>
            <a:normAutofit/>
          </a:bodyPr>
          <a:lstStyle/>
          <a:p>
            <a:r>
              <a:rPr lang="en-US" sz="3960" dirty="0"/>
              <a:t>a quick shortcut for calculating the coefficients!</a:t>
            </a:r>
          </a:p>
        </p:txBody>
      </p:sp>
      <p:sp>
        <p:nvSpPr>
          <p:cNvPr id="3" name="Content Placeholder 2">
            <a:extLst>
              <a:ext uri="{FF2B5EF4-FFF2-40B4-BE49-F238E27FC236}">
                <a16:creationId xmlns:a16="http://schemas.microsoft.com/office/drawing/2014/main" id="{F9B65617-F53F-C44D-AE48-A3470C02C615}"/>
              </a:ext>
            </a:extLst>
          </p:cNvPr>
          <p:cNvSpPr>
            <a:spLocks noGrp="1"/>
          </p:cNvSpPr>
          <p:nvPr>
            <p:ph idx="1"/>
          </p:nvPr>
        </p:nvSpPr>
        <p:spPr>
          <a:xfrm>
            <a:off x="533400" y="1685924"/>
            <a:ext cx="9906000" cy="4486275"/>
          </a:xfrm>
        </p:spPr>
        <p:txBody>
          <a:bodyPr>
            <a:normAutofit/>
          </a:bodyPr>
          <a:lstStyle/>
          <a:p>
            <a:r>
              <a:rPr lang="en-US" dirty="0"/>
              <a:t>we want to model our data as follows:</a:t>
            </a:r>
          </a:p>
          <a:p>
            <a:pPr marL="0" indent="0">
              <a:buNone/>
            </a:pPr>
            <a:r>
              <a:rPr lang="en-US" dirty="0"/>
              <a:t>			y = B0 + B1 * x</a:t>
            </a:r>
          </a:p>
          <a:p>
            <a:r>
              <a:rPr lang="en-US" dirty="0"/>
              <a:t>This is a line where y is the output variable we want to predict, x is the input variable we know and </a:t>
            </a:r>
            <a:r>
              <a:rPr lang="en-US" dirty="0">
                <a:solidFill>
                  <a:srgbClr val="FF0000"/>
                </a:solidFill>
              </a:rPr>
              <a:t>B0 and B1 are coefficients </a:t>
            </a:r>
            <a:r>
              <a:rPr lang="en-US" dirty="0"/>
              <a:t>that we need to estimate that move the line around.</a:t>
            </a:r>
          </a:p>
          <a:p>
            <a:r>
              <a:rPr lang="en-US" dirty="0"/>
              <a:t>B0</a:t>
            </a:r>
            <a:r>
              <a:rPr lang="el-GR" dirty="0"/>
              <a:t> (</a:t>
            </a:r>
            <a:r>
              <a:rPr lang="en-US" dirty="0"/>
              <a:t>the intercept of the true regression line): The average value of Y when x is zero. </a:t>
            </a:r>
          </a:p>
          <a:p>
            <a:r>
              <a:rPr lang="en-US" dirty="0"/>
              <a:t>Technically, B0 is called the intercept because it determines where the line intercepts the y-axis. In machine learning we can call this the </a:t>
            </a:r>
            <a:r>
              <a:rPr lang="en-US" dirty="0">
                <a:solidFill>
                  <a:srgbClr val="FF0000"/>
                </a:solidFill>
              </a:rPr>
              <a:t>bias</a:t>
            </a:r>
            <a:r>
              <a:rPr lang="en-US" dirty="0"/>
              <a:t>, because it is added to offset all predictions that we make. The B1 term is called the </a:t>
            </a:r>
            <a:r>
              <a:rPr lang="en-US" dirty="0">
                <a:solidFill>
                  <a:srgbClr val="FF0000"/>
                </a:solidFill>
              </a:rPr>
              <a:t>slope </a:t>
            </a:r>
            <a:r>
              <a:rPr lang="en-US" dirty="0"/>
              <a:t>because it defines the slope of the line or how x translates into a y value before we add our bias.</a:t>
            </a:r>
          </a:p>
          <a:p>
            <a:pPr fontAlgn="base"/>
            <a:r>
              <a:rPr lang="en-US" dirty="0"/>
              <a:t>Simple linear regression is the simplest form of regression and the most studied. </a:t>
            </a:r>
          </a:p>
          <a:p>
            <a:pPr fontAlgn="base"/>
            <a:r>
              <a:rPr lang="en-US" dirty="0"/>
              <a:t>There is a </a:t>
            </a:r>
            <a:r>
              <a:rPr lang="en-US" dirty="0">
                <a:solidFill>
                  <a:srgbClr val="FF0000"/>
                </a:solidFill>
              </a:rPr>
              <a:t>shortcut</a:t>
            </a:r>
            <a:r>
              <a:rPr lang="en-US" dirty="0"/>
              <a:t> that you can use to quickly estimate the values for B0 and B1.</a:t>
            </a:r>
          </a:p>
          <a:p>
            <a:endParaRPr lang="en-US" dirty="0"/>
          </a:p>
        </p:txBody>
      </p:sp>
      <p:sp>
        <p:nvSpPr>
          <p:cNvPr id="4" name="Date Placeholder 3">
            <a:extLst>
              <a:ext uri="{FF2B5EF4-FFF2-40B4-BE49-F238E27FC236}">
                <a16:creationId xmlns:a16="http://schemas.microsoft.com/office/drawing/2014/main" id="{D19F24F0-D4F7-B344-8EB5-01CCFA0E897D}"/>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1375365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31AC3A-A826-B84C-824C-14F380258857}"/>
              </a:ext>
            </a:extLst>
          </p:cNvPr>
          <p:cNvSpPr>
            <a:spLocks noGrp="1"/>
          </p:cNvSpPr>
          <p:nvPr>
            <p:ph idx="1"/>
          </p:nvPr>
        </p:nvSpPr>
        <p:spPr>
          <a:xfrm>
            <a:off x="282892" y="1574044"/>
            <a:ext cx="10248423" cy="4414362"/>
          </a:xfrm>
        </p:spPr>
        <p:txBody>
          <a:bodyPr>
            <a:normAutofit/>
          </a:bodyPr>
          <a:lstStyle/>
          <a:p>
            <a:pPr fontAlgn="base"/>
            <a:r>
              <a:rPr lang="en-US" dirty="0"/>
              <a:t>We can start off by estimating the value for B1 as:</a:t>
            </a:r>
          </a:p>
          <a:p>
            <a:pPr marL="0" indent="0">
              <a:buNone/>
            </a:pPr>
            <a:r>
              <a:rPr lang="en-US" dirty="0"/>
              <a:t>	B1 = sum((xi-mean(x)) * (</a:t>
            </a:r>
            <a:r>
              <a:rPr lang="en-US" dirty="0" err="1"/>
              <a:t>yi</a:t>
            </a:r>
            <a:r>
              <a:rPr lang="en-US" dirty="0"/>
              <a:t>-mean(y))) / sum((xi – mean(x))^2)</a:t>
            </a:r>
          </a:p>
          <a:p>
            <a:pPr marL="0" indent="0">
              <a:buNone/>
            </a:pPr>
            <a:endParaRPr lang="en-US" dirty="0"/>
          </a:p>
          <a:p>
            <a:pPr marL="0" indent="0">
              <a:buNone/>
            </a:pPr>
            <a:endParaRPr lang="en-US" dirty="0"/>
          </a:p>
          <a:p>
            <a:pPr marL="0" indent="0">
              <a:buNone/>
            </a:pPr>
            <a:endParaRPr lang="en-US" dirty="0"/>
          </a:p>
          <a:p>
            <a:pPr fontAlgn="base"/>
            <a:r>
              <a:rPr lang="en-US" dirty="0"/>
              <a:t>We can calculate B0 using B1 and some statistics from our dataset, as follows:</a:t>
            </a:r>
          </a:p>
          <a:p>
            <a:pPr marL="0" indent="0">
              <a:buNone/>
            </a:pPr>
            <a:r>
              <a:rPr lang="en-US" dirty="0"/>
              <a:t>			B0 = mean(y) – B1 * mean(x)    </a:t>
            </a:r>
          </a:p>
          <a:p>
            <a:pPr marL="0" indent="0">
              <a:buNone/>
            </a:pPr>
            <a:r>
              <a:rPr lang="en-US" dirty="0"/>
              <a:t>	</a:t>
            </a:r>
          </a:p>
          <a:p>
            <a:pPr marL="0" indent="0">
              <a:buNone/>
            </a:pPr>
            <a:endParaRPr lang="en-US" dirty="0"/>
          </a:p>
          <a:p>
            <a:endParaRPr lang="en-US" dirty="0"/>
          </a:p>
        </p:txBody>
      </p:sp>
      <p:sp>
        <p:nvSpPr>
          <p:cNvPr id="4" name="Date Placeholder 3">
            <a:extLst>
              <a:ext uri="{FF2B5EF4-FFF2-40B4-BE49-F238E27FC236}">
                <a16:creationId xmlns:a16="http://schemas.microsoft.com/office/drawing/2014/main" id="{E3DF9903-CBFF-DB44-9269-605D62ADA01B}"/>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2A75E91E-6ABE-0846-9554-CC0AD35F4A80}"/>
              </a:ext>
            </a:extLst>
          </p:cNvPr>
          <p:cNvPicPr>
            <a:picLocks noChangeAspect="1"/>
          </p:cNvPicPr>
          <p:nvPr/>
        </p:nvPicPr>
        <p:blipFill>
          <a:blip r:embed="rId2"/>
          <a:stretch>
            <a:fillRect/>
          </a:stretch>
        </p:blipFill>
        <p:spPr>
          <a:xfrm>
            <a:off x="1752600" y="2401634"/>
            <a:ext cx="5791200" cy="957021"/>
          </a:xfrm>
          <a:prstGeom prst="rect">
            <a:avLst/>
          </a:prstGeom>
        </p:spPr>
      </p:pic>
      <p:pic>
        <p:nvPicPr>
          <p:cNvPr id="8" name="Picture 7">
            <a:extLst>
              <a:ext uri="{FF2B5EF4-FFF2-40B4-BE49-F238E27FC236}">
                <a16:creationId xmlns:a16="http://schemas.microsoft.com/office/drawing/2014/main" id="{6F61E5C8-FE74-F44B-B1BF-E48A03627CA3}"/>
              </a:ext>
            </a:extLst>
          </p:cNvPr>
          <p:cNvPicPr>
            <a:picLocks noChangeAspect="1"/>
          </p:cNvPicPr>
          <p:nvPr/>
        </p:nvPicPr>
        <p:blipFill>
          <a:blip r:embed="rId3"/>
          <a:stretch>
            <a:fillRect/>
          </a:stretch>
        </p:blipFill>
        <p:spPr>
          <a:xfrm>
            <a:off x="3276600" y="4492966"/>
            <a:ext cx="2435066" cy="727065"/>
          </a:xfrm>
          <a:prstGeom prst="rect">
            <a:avLst/>
          </a:prstGeom>
        </p:spPr>
      </p:pic>
      <p:sp>
        <p:nvSpPr>
          <p:cNvPr id="11" name="Title 1">
            <a:extLst>
              <a:ext uri="{FF2B5EF4-FFF2-40B4-BE49-F238E27FC236}">
                <a16:creationId xmlns:a16="http://schemas.microsoft.com/office/drawing/2014/main" id="{3AA34DDC-BA69-D641-BDBF-566EE5D120CA}"/>
              </a:ext>
            </a:extLst>
          </p:cNvPr>
          <p:cNvSpPr txBox="1">
            <a:spLocks/>
          </p:cNvSpPr>
          <p:nvPr/>
        </p:nvSpPr>
        <p:spPr>
          <a:xfrm>
            <a:off x="381000" y="76200"/>
            <a:ext cx="10210800" cy="1609725"/>
          </a:xfrm>
          <a:prstGeom prst="rect">
            <a:avLst/>
          </a:prstGeom>
        </p:spPr>
        <p:txBody>
          <a:bodyPr vert="horz" lIns="91440" tIns="45720" rIns="91440" bIns="45720" rtlCol="0" anchor="ctr">
            <a:normAutofit/>
          </a:bodyPr>
          <a:lstStyle>
            <a:lvl1pPr algn="l" defTabSz="822325" rtl="0" fontAlgn="base">
              <a:lnSpc>
                <a:spcPct val="90000"/>
              </a:lnSpc>
              <a:spcBef>
                <a:spcPct val="0"/>
              </a:spcBef>
              <a:spcAft>
                <a:spcPct val="0"/>
              </a:spcAft>
              <a:defRPr sz="4800" kern="1200" cap="all">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vl2pPr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2pPr>
            <a:lvl3pPr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3pPr>
            <a:lvl4pPr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4pPr>
            <a:lvl5pPr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5pPr>
            <a:lvl6pPr marL="457200"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6pPr>
            <a:lvl7pPr marL="914400"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7pPr>
            <a:lvl8pPr marL="1371600"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8pPr>
            <a:lvl9pPr marL="1828800"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9pPr>
          </a:lstStyle>
          <a:p>
            <a:pPr eaLnBrk="1" hangingPunct="1"/>
            <a:r>
              <a:rPr lang="en-US" sz="3960"/>
              <a:t>a quick shortcut for calculating the coefficients!</a:t>
            </a:r>
            <a:endParaRPr lang="en-US" sz="3960" dirty="0"/>
          </a:p>
        </p:txBody>
      </p:sp>
    </p:spTree>
    <p:extLst>
      <p:ext uri="{BB962C8B-B14F-4D97-AF65-F5344CB8AC3E}">
        <p14:creationId xmlns:p14="http://schemas.microsoft.com/office/powerpoint/2010/main" val="4239178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7C203-E11E-6D4B-BB70-6265FBAA4F8B}"/>
              </a:ext>
            </a:extLst>
          </p:cNvPr>
          <p:cNvSpPr>
            <a:spLocks noGrp="1"/>
          </p:cNvSpPr>
          <p:nvPr>
            <p:ph type="title"/>
          </p:nvPr>
        </p:nvSpPr>
        <p:spPr>
          <a:xfrm>
            <a:off x="274694" y="48435"/>
            <a:ext cx="9051925" cy="1609725"/>
          </a:xfrm>
        </p:spPr>
        <p:txBody>
          <a:bodyPr/>
          <a:lstStyle/>
          <a:p>
            <a:r>
              <a:rPr lang="en-US" dirty="0"/>
              <a:t>Example</a:t>
            </a:r>
          </a:p>
        </p:txBody>
      </p:sp>
      <p:pic>
        <p:nvPicPr>
          <p:cNvPr id="9" name="Content Placeholder 8" descr="A picture containing sky, text&#13;&#10;&#13;&#10;Description automatically generated">
            <a:extLst>
              <a:ext uri="{FF2B5EF4-FFF2-40B4-BE49-F238E27FC236}">
                <a16:creationId xmlns:a16="http://schemas.microsoft.com/office/drawing/2014/main" id="{C34EEA96-67A0-E841-A37D-BA3A94FD5788}"/>
              </a:ext>
            </a:extLst>
          </p:cNvPr>
          <p:cNvPicPr>
            <a:picLocks noGrp="1" noChangeAspect="1"/>
          </p:cNvPicPr>
          <p:nvPr>
            <p:ph idx="1"/>
          </p:nvPr>
        </p:nvPicPr>
        <p:blipFill rotWithShape="1">
          <a:blip r:embed="rId2"/>
          <a:srcRect l="5571" t="4506" r="4824" b="3145"/>
          <a:stretch/>
        </p:blipFill>
        <p:spPr>
          <a:xfrm>
            <a:off x="217487" y="3043071"/>
            <a:ext cx="5268911" cy="3357730"/>
          </a:xfrm>
        </p:spPr>
      </p:pic>
      <p:sp>
        <p:nvSpPr>
          <p:cNvPr id="4" name="Date Placeholder 3">
            <a:extLst>
              <a:ext uri="{FF2B5EF4-FFF2-40B4-BE49-F238E27FC236}">
                <a16:creationId xmlns:a16="http://schemas.microsoft.com/office/drawing/2014/main" id="{73080AC0-80F3-464F-90A1-CB60C03AE16C}"/>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7F08BF3A-E228-6349-92A4-67D5CDA0E71F}"/>
              </a:ext>
            </a:extLst>
          </p:cNvPr>
          <p:cNvPicPr>
            <a:picLocks noChangeAspect="1"/>
          </p:cNvPicPr>
          <p:nvPr/>
        </p:nvPicPr>
        <p:blipFill>
          <a:blip r:embed="rId3"/>
          <a:stretch>
            <a:fillRect/>
          </a:stretch>
        </p:blipFill>
        <p:spPr>
          <a:xfrm>
            <a:off x="441485" y="1425601"/>
            <a:ext cx="1711203" cy="1990583"/>
          </a:xfrm>
          <a:prstGeom prst="rect">
            <a:avLst/>
          </a:prstGeom>
        </p:spPr>
      </p:pic>
      <p:sp>
        <p:nvSpPr>
          <p:cNvPr id="10" name="Rectangle 9">
            <a:extLst>
              <a:ext uri="{FF2B5EF4-FFF2-40B4-BE49-F238E27FC236}">
                <a16:creationId xmlns:a16="http://schemas.microsoft.com/office/drawing/2014/main" id="{29068518-505E-1E40-9FC5-8F1694CDCB11}"/>
              </a:ext>
            </a:extLst>
          </p:cNvPr>
          <p:cNvSpPr/>
          <p:nvPr/>
        </p:nvSpPr>
        <p:spPr>
          <a:xfrm>
            <a:off x="2829988" y="2027450"/>
            <a:ext cx="1635542"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fontAlgn="base"/>
            <a:r>
              <a:rPr lang="en-US" dirty="0">
                <a:solidFill>
                  <a:srgbClr val="555555"/>
                </a:solidFill>
                <a:latin typeface="Helvetica Neue" panose="02000503000000020004" pitchFamily="2" charset="0"/>
              </a:rPr>
              <a:t>mean(x) = 3</a:t>
            </a:r>
          </a:p>
          <a:p>
            <a:pPr fontAlgn="base"/>
            <a:r>
              <a:rPr lang="en-US" dirty="0">
                <a:solidFill>
                  <a:srgbClr val="555555"/>
                </a:solidFill>
                <a:latin typeface="Helvetica Neue" panose="02000503000000020004" pitchFamily="2" charset="0"/>
              </a:rPr>
              <a:t>mean(y) = 2.8</a:t>
            </a:r>
            <a:endParaRPr lang="en-US" b="0" i="0" u="none" strike="noStrike" dirty="0">
              <a:solidFill>
                <a:srgbClr val="555555"/>
              </a:solidFill>
              <a:effectLst/>
              <a:latin typeface="Helvetica Neue" panose="02000503000000020004" pitchFamily="2" charset="0"/>
            </a:endParaRPr>
          </a:p>
        </p:txBody>
      </p:sp>
      <p:cxnSp>
        <p:nvCxnSpPr>
          <p:cNvPr id="13" name="Straight Connector 12">
            <a:extLst>
              <a:ext uri="{FF2B5EF4-FFF2-40B4-BE49-F238E27FC236}">
                <a16:creationId xmlns:a16="http://schemas.microsoft.com/office/drawing/2014/main" id="{342122BA-143D-5B48-B053-B09E1EBF2773}"/>
              </a:ext>
            </a:extLst>
          </p:cNvPr>
          <p:cNvCxnSpPr/>
          <p:nvPr/>
        </p:nvCxnSpPr>
        <p:spPr>
          <a:xfrm>
            <a:off x="5665763" y="480061"/>
            <a:ext cx="0" cy="5836958"/>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AF66643-8CF4-F844-A15E-9206F8FE2EB3}"/>
              </a:ext>
            </a:extLst>
          </p:cNvPr>
          <p:cNvSpPr/>
          <p:nvPr/>
        </p:nvSpPr>
        <p:spPr>
          <a:xfrm>
            <a:off x="5698155" y="454780"/>
            <a:ext cx="5043268" cy="646331"/>
          </a:xfrm>
          <a:prstGeom prst="rect">
            <a:avLst/>
          </a:prstGeom>
        </p:spPr>
        <p:txBody>
          <a:bodyPr wrap="square">
            <a:spAutoFit/>
          </a:bodyPr>
          <a:lstStyle/>
          <a:p>
            <a:r>
              <a:rPr lang="en-US" dirty="0">
                <a:solidFill>
                  <a:srgbClr val="555555"/>
                </a:solidFill>
                <a:latin typeface="Helvetica Neue" panose="02000503000000020004" pitchFamily="2" charset="0"/>
              </a:rPr>
              <a:t>Now we need to calculate the error of each variable from the mean.</a:t>
            </a:r>
            <a:endParaRPr lang="en-US" dirty="0"/>
          </a:p>
        </p:txBody>
      </p:sp>
      <p:pic>
        <p:nvPicPr>
          <p:cNvPr id="15" name="Picture 14">
            <a:extLst>
              <a:ext uri="{FF2B5EF4-FFF2-40B4-BE49-F238E27FC236}">
                <a16:creationId xmlns:a16="http://schemas.microsoft.com/office/drawing/2014/main" id="{91B0C2FB-9463-AA4B-9F76-F12D44D5F06C}"/>
              </a:ext>
            </a:extLst>
          </p:cNvPr>
          <p:cNvPicPr>
            <a:picLocks noChangeAspect="1"/>
          </p:cNvPicPr>
          <p:nvPr/>
        </p:nvPicPr>
        <p:blipFill>
          <a:blip r:embed="rId4"/>
          <a:stretch>
            <a:fillRect/>
          </a:stretch>
        </p:blipFill>
        <p:spPr>
          <a:xfrm>
            <a:off x="5698155" y="996306"/>
            <a:ext cx="2453936" cy="1378878"/>
          </a:xfrm>
          <a:prstGeom prst="rect">
            <a:avLst/>
          </a:prstGeom>
        </p:spPr>
      </p:pic>
      <p:pic>
        <p:nvPicPr>
          <p:cNvPr id="16" name="Picture 15">
            <a:extLst>
              <a:ext uri="{FF2B5EF4-FFF2-40B4-BE49-F238E27FC236}">
                <a16:creationId xmlns:a16="http://schemas.microsoft.com/office/drawing/2014/main" id="{448E852B-B9B5-D64B-A27F-2A0688B6942A}"/>
              </a:ext>
            </a:extLst>
          </p:cNvPr>
          <p:cNvPicPr>
            <a:picLocks noChangeAspect="1"/>
          </p:cNvPicPr>
          <p:nvPr/>
        </p:nvPicPr>
        <p:blipFill>
          <a:blip r:embed="rId5"/>
          <a:stretch>
            <a:fillRect/>
          </a:stretch>
        </p:blipFill>
        <p:spPr>
          <a:xfrm>
            <a:off x="8350364" y="1051379"/>
            <a:ext cx="2492570" cy="1323805"/>
          </a:xfrm>
          <a:prstGeom prst="rect">
            <a:avLst/>
          </a:prstGeom>
        </p:spPr>
      </p:pic>
      <p:sp>
        <p:nvSpPr>
          <p:cNvPr id="17" name="Rectangle 16">
            <a:extLst>
              <a:ext uri="{FF2B5EF4-FFF2-40B4-BE49-F238E27FC236}">
                <a16:creationId xmlns:a16="http://schemas.microsoft.com/office/drawing/2014/main" id="{45B3709F-A257-3F47-88D3-366382C2D449}"/>
              </a:ext>
            </a:extLst>
          </p:cNvPr>
          <p:cNvSpPr/>
          <p:nvPr/>
        </p:nvSpPr>
        <p:spPr>
          <a:xfrm>
            <a:off x="5747489" y="2376968"/>
            <a:ext cx="4158511" cy="1255728"/>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1260" dirty="0"/>
              <a:t>x - mean(x)	y - mean(y)	Multiplication</a:t>
            </a:r>
          </a:p>
          <a:p>
            <a:r>
              <a:rPr lang="en-US" sz="1260" dirty="0"/>
              <a:t>-2		-1.8		3.6</a:t>
            </a:r>
          </a:p>
          <a:p>
            <a:r>
              <a:rPr lang="en-US" sz="1260" dirty="0"/>
              <a:t>-1		0.2		-0.2</a:t>
            </a:r>
          </a:p>
          <a:p>
            <a:r>
              <a:rPr lang="en-US" sz="1260" dirty="0"/>
              <a:t>1		0.2		0.2</a:t>
            </a:r>
          </a:p>
          <a:p>
            <a:r>
              <a:rPr lang="en-US" sz="1260" dirty="0"/>
              <a:t>0		-0.8		0</a:t>
            </a:r>
          </a:p>
          <a:p>
            <a:r>
              <a:rPr lang="en-US" sz="1260" dirty="0"/>
              <a:t>2		2.2		4.4</a:t>
            </a:r>
          </a:p>
        </p:txBody>
      </p:sp>
      <p:sp>
        <p:nvSpPr>
          <p:cNvPr id="18" name="TextBox 17">
            <a:extLst>
              <a:ext uri="{FF2B5EF4-FFF2-40B4-BE49-F238E27FC236}">
                <a16:creationId xmlns:a16="http://schemas.microsoft.com/office/drawing/2014/main" id="{E6352DF7-6014-414C-809F-7F1A9302DC79}"/>
              </a:ext>
            </a:extLst>
          </p:cNvPr>
          <p:cNvSpPr txBox="1"/>
          <p:nvPr/>
        </p:nvSpPr>
        <p:spPr>
          <a:xfrm>
            <a:off x="9178839" y="3610451"/>
            <a:ext cx="1071858" cy="369332"/>
          </a:xfrm>
          <a:prstGeom prst="rect">
            <a:avLst/>
          </a:prstGeom>
          <a:noFill/>
        </p:spPr>
        <p:txBody>
          <a:bodyPr wrap="square" rtlCol="0">
            <a:spAutoFit/>
          </a:bodyPr>
          <a:lstStyle/>
          <a:p>
            <a:r>
              <a:rPr lang="en-US" dirty="0">
                <a:solidFill>
                  <a:srgbClr val="FF0000"/>
                </a:solidFill>
              </a:rPr>
              <a:t>Sum =8</a:t>
            </a:r>
          </a:p>
        </p:txBody>
      </p:sp>
      <p:sp>
        <p:nvSpPr>
          <p:cNvPr id="20" name="Rectangle 19">
            <a:extLst>
              <a:ext uri="{FF2B5EF4-FFF2-40B4-BE49-F238E27FC236}">
                <a16:creationId xmlns:a16="http://schemas.microsoft.com/office/drawing/2014/main" id="{0FC42A13-2CFB-9147-AF73-8E16202CF106}"/>
              </a:ext>
            </a:extLst>
          </p:cNvPr>
          <p:cNvSpPr/>
          <p:nvPr/>
        </p:nvSpPr>
        <p:spPr>
          <a:xfrm>
            <a:off x="5740400" y="3721810"/>
            <a:ext cx="2946400" cy="14219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440" dirty="0"/>
              <a:t>x - mean(x)	squared</a:t>
            </a:r>
          </a:p>
          <a:p>
            <a:r>
              <a:rPr lang="en-US" sz="1440" dirty="0"/>
              <a:t>-2		4</a:t>
            </a:r>
          </a:p>
          <a:p>
            <a:r>
              <a:rPr lang="en-US" sz="1440" dirty="0"/>
              <a:t>-1		1</a:t>
            </a:r>
          </a:p>
          <a:p>
            <a:r>
              <a:rPr lang="en-US" sz="1440" dirty="0"/>
              <a:t>1		1</a:t>
            </a:r>
          </a:p>
          <a:p>
            <a:r>
              <a:rPr lang="en-US" sz="1440" dirty="0"/>
              <a:t>0		0</a:t>
            </a:r>
          </a:p>
          <a:p>
            <a:r>
              <a:rPr lang="en-US" sz="1440" dirty="0"/>
              <a:t>2		4</a:t>
            </a:r>
          </a:p>
        </p:txBody>
      </p:sp>
      <p:sp>
        <p:nvSpPr>
          <p:cNvPr id="21" name="TextBox 20">
            <a:extLst>
              <a:ext uri="{FF2B5EF4-FFF2-40B4-BE49-F238E27FC236}">
                <a16:creationId xmlns:a16="http://schemas.microsoft.com/office/drawing/2014/main" id="{B0B401D7-74EF-EF4C-9439-A7AE137A5E9D}"/>
              </a:ext>
            </a:extLst>
          </p:cNvPr>
          <p:cNvSpPr txBox="1"/>
          <p:nvPr/>
        </p:nvSpPr>
        <p:spPr>
          <a:xfrm>
            <a:off x="6297350" y="5617452"/>
            <a:ext cx="1629977" cy="369332"/>
          </a:xfrm>
          <a:prstGeom prst="rect">
            <a:avLst/>
          </a:prstGeom>
          <a:noFill/>
        </p:spPr>
        <p:txBody>
          <a:bodyPr wrap="square" rtlCol="0">
            <a:spAutoFit/>
          </a:bodyPr>
          <a:lstStyle/>
          <a:p>
            <a:r>
              <a:rPr lang="en-US" dirty="0">
                <a:solidFill>
                  <a:srgbClr val="FF0000"/>
                </a:solidFill>
              </a:rPr>
              <a:t>Sum =10</a:t>
            </a:r>
          </a:p>
        </p:txBody>
      </p:sp>
      <p:sp>
        <p:nvSpPr>
          <p:cNvPr id="22" name="Rectangle 21">
            <a:extLst>
              <a:ext uri="{FF2B5EF4-FFF2-40B4-BE49-F238E27FC236}">
                <a16:creationId xmlns:a16="http://schemas.microsoft.com/office/drawing/2014/main" id="{03E5A2E7-8151-2E44-93FD-DF8343F56937}"/>
              </a:ext>
            </a:extLst>
          </p:cNvPr>
          <p:cNvSpPr/>
          <p:nvPr/>
        </p:nvSpPr>
        <p:spPr>
          <a:xfrm>
            <a:off x="8708534" y="4343046"/>
            <a:ext cx="2405243" cy="1532727"/>
          </a:xfrm>
          <a:prstGeom prst="rect">
            <a:avLst/>
          </a:prstGeom>
        </p:spPr>
        <p:txBody>
          <a:bodyPr wrap="square">
            <a:spAutoFit/>
          </a:bodyPr>
          <a:lstStyle/>
          <a:p>
            <a:pPr fontAlgn="base"/>
            <a:r>
              <a:rPr lang="en-US" sz="1260" dirty="0"/>
              <a:t>B1 = 8 / 10</a:t>
            </a:r>
          </a:p>
          <a:p>
            <a:pPr fontAlgn="base"/>
            <a:r>
              <a:rPr lang="en-US" sz="1260" dirty="0"/>
              <a:t>B1 = 0.8</a:t>
            </a:r>
          </a:p>
          <a:p>
            <a:pPr fontAlgn="base"/>
            <a:endParaRPr lang="en-US" sz="1260" dirty="0"/>
          </a:p>
          <a:p>
            <a:pPr fontAlgn="base"/>
            <a:r>
              <a:rPr lang="en-US" sz="1260" dirty="0"/>
              <a:t>B0 = mean(y) – B1 * mean(x)</a:t>
            </a:r>
          </a:p>
          <a:p>
            <a:pPr fontAlgn="base"/>
            <a:r>
              <a:rPr lang="en-US" sz="1260" dirty="0"/>
              <a:t>B0 = 2.8 – 0.8 * 3</a:t>
            </a:r>
          </a:p>
          <a:p>
            <a:pPr fontAlgn="base"/>
            <a:r>
              <a:rPr lang="en-US" sz="1260" dirty="0"/>
              <a:t>B0 = 0.4</a:t>
            </a:r>
          </a:p>
          <a:p>
            <a:pPr fontAlgn="base"/>
            <a:endParaRPr lang="en-US" b="0" i="0" u="none" strike="noStrike" dirty="0">
              <a:effectLst/>
              <a:latin typeface="Helvetica Neue" panose="02000503000000020004" pitchFamily="2" charset="0"/>
            </a:endParaRPr>
          </a:p>
        </p:txBody>
      </p:sp>
    </p:spTree>
    <p:extLst>
      <p:ext uri="{BB962C8B-B14F-4D97-AF65-F5344CB8AC3E}">
        <p14:creationId xmlns:p14="http://schemas.microsoft.com/office/powerpoint/2010/main" val="1757270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CE0E-0177-1F47-B20E-D46464630A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094935-C4F6-BF47-8B25-59DB79674D82}"/>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C95A92A-1C2B-AE4B-B959-FBD545CA8DC3}"/>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9A342BAE-913E-224B-808C-9E6CF2F7CE25}"/>
              </a:ext>
            </a:extLst>
          </p:cNvPr>
          <p:cNvPicPr>
            <a:picLocks noChangeAspect="1"/>
          </p:cNvPicPr>
          <p:nvPr/>
        </p:nvPicPr>
        <p:blipFill>
          <a:blip r:embed="rId3"/>
          <a:stretch>
            <a:fillRect/>
          </a:stretch>
        </p:blipFill>
        <p:spPr>
          <a:xfrm>
            <a:off x="239258" y="135279"/>
            <a:ext cx="5375825" cy="613693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363586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9650-40C0-4B46-A1D2-41C948D8A095}"/>
              </a:ext>
            </a:extLst>
          </p:cNvPr>
          <p:cNvSpPr>
            <a:spLocks noGrp="1"/>
          </p:cNvSpPr>
          <p:nvPr>
            <p:ph type="title"/>
          </p:nvPr>
        </p:nvSpPr>
        <p:spPr>
          <a:xfrm>
            <a:off x="330340" y="25233"/>
            <a:ext cx="9051925" cy="1609725"/>
          </a:xfrm>
        </p:spPr>
        <p:txBody>
          <a:bodyPr/>
          <a:lstStyle/>
          <a:p>
            <a:r>
              <a:rPr lang="en-US" dirty="0"/>
              <a:t>Just to check if you understand that</a:t>
            </a:r>
          </a:p>
        </p:txBody>
      </p:sp>
      <p:sp>
        <p:nvSpPr>
          <p:cNvPr id="4" name="Date Placeholder 3">
            <a:extLst>
              <a:ext uri="{FF2B5EF4-FFF2-40B4-BE49-F238E27FC236}">
                <a16:creationId xmlns:a16="http://schemas.microsoft.com/office/drawing/2014/main" id="{39738E1C-797A-D84C-8DAC-C771C40D1B05}"/>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44B5AA88-3DFF-E648-AF77-D0CC2D6168A2}"/>
              </a:ext>
            </a:extLst>
          </p:cNvPr>
          <p:cNvPicPr>
            <a:picLocks noChangeAspect="1"/>
          </p:cNvPicPr>
          <p:nvPr/>
        </p:nvPicPr>
        <p:blipFill>
          <a:blip r:embed="rId2"/>
          <a:stretch>
            <a:fillRect/>
          </a:stretch>
        </p:blipFill>
        <p:spPr>
          <a:xfrm>
            <a:off x="3738189" y="1045156"/>
            <a:ext cx="7234611" cy="2998127"/>
          </a:xfrm>
          <a:prstGeom prst="rect">
            <a:avLst/>
          </a:prstGeom>
        </p:spPr>
      </p:pic>
      <p:sp>
        <p:nvSpPr>
          <p:cNvPr id="10" name="Rectangle 9">
            <a:extLst>
              <a:ext uri="{FF2B5EF4-FFF2-40B4-BE49-F238E27FC236}">
                <a16:creationId xmlns:a16="http://schemas.microsoft.com/office/drawing/2014/main" id="{5C3787DF-4C24-E142-AAF5-1AA71B9B52D2}"/>
              </a:ext>
            </a:extLst>
          </p:cNvPr>
          <p:cNvSpPr/>
          <p:nvPr/>
        </p:nvSpPr>
        <p:spPr>
          <a:xfrm>
            <a:off x="216713" y="1926700"/>
            <a:ext cx="3521476" cy="2585323"/>
          </a:xfrm>
          <a:prstGeom prst="rect">
            <a:avLst/>
          </a:prstGeom>
        </p:spPr>
        <p:txBody>
          <a:bodyPr wrap="square">
            <a:spAutoFit/>
          </a:bodyPr>
          <a:lstStyle/>
          <a:p>
            <a:pPr fontAlgn="base"/>
            <a:r>
              <a:rPr lang="en-US" dirty="0">
                <a:latin typeface="Roboto"/>
              </a:rPr>
              <a:t>Once we find the best B</a:t>
            </a:r>
            <a:r>
              <a:rPr lang="en-US" baseline="-25000" dirty="0">
                <a:latin typeface="Roboto"/>
              </a:rPr>
              <a:t>1</a:t>
            </a:r>
            <a:r>
              <a:rPr lang="en-US" dirty="0">
                <a:latin typeface="Roboto"/>
              </a:rPr>
              <a:t> and B</a:t>
            </a:r>
            <a:r>
              <a:rPr lang="en-US" baseline="-25000" dirty="0">
                <a:latin typeface="Roboto"/>
              </a:rPr>
              <a:t>0</a:t>
            </a:r>
            <a:r>
              <a:rPr lang="en-US" dirty="0">
                <a:latin typeface="Roboto"/>
              </a:rPr>
              <a:t> values, we get the best fit line. So when we are finally using our model for prediction, it will predict the value of y for the input value of x. </a:t>
            </a:r>
          </a:p>
          <a:p>
            <a:pPr fontAlgn="base"/>
            <a:r>
              <a:rPr lang="en-US" b="1" dirty="0">
                <a:latin typeface="Roboto"/>
              </a:rPr>
              <a:t>How to update B</a:t>
            </a:r>
            <a:r>
              <a:rPr lang="en-US" b="1" baseline="-25000" dirty="0">
                <a:latin typeface="Roboto"/>
              </a:rPr>
              <a:t>1</a:t>
            </a:r>
            <a:r>
              <a:rPr lang="en-US" b="1" dirty="0">
                <a:latin typeface="Roboto"/>
              </a:rPr>
              <a:t> and B</a:t>
            </a:r>
            <a:r>
              <a:rPr lang="en-US" b="1" baseline="-25000" dirty="0">
                <a:latin typeface="Roboto"/>
              </a:rPr>
              <a:t>0</a:t>
            </a:r>
            <a:r>
              <a:rPr lang="en-US" b="1" dirty="0">
                <a:latin typeface="Roboto"/>
              </a:rPr>
              <a:t> values to get the best fit line ?</a:t>
            </a:r>
            <a:endParaRPr lang="en-US" b="0" i="0" u="none" strike="noStrike" dirty="0">
              <a:effectLst/>
              <a:latin typeface="Roboto"/>
            </a:endParaRPr>
          </a:p>
        </p:txBody>
      </p:sp>
      <p:pic>
        <p:nvPicPr>
          <p:cNvPr id="11" name="Picture 10">
            <a:extLst>
              <a:ext uri="{FF2B5EF4-FFF2-40B4-BE49-F238E27FC236}">
                <a16:creationId xmlns:a16="http://schemas.microsoft.com/office/drawing/2014/main" id="{24B3760E-621D-C14E-9551-1461D728CEA2}"/>
              </a:ext>
            </a:extLst>
          </p:cNvPr>
          <p:cNvPicPr>
            <a:picLocks noChangeAspect="1"/>
          </p:cNvPicPr>
          <p:nvPr/>
        </p:nvPicPr>
        <p:blipFill>
          <a:blip r:embed="rId3"/>
          <a:stretch>
            <a:fillRect/>
          </a:stretch>
        </p:blipFill>
        <p:spPr>
          <a:xfrm>
            <a:off x="5702922" y="4043283"/>
            <a:ext cx="5242229" cy="2698750"/>
          </a:xfrm>
          <a:prstGeom prst="rect">
            <a:avLst/>
          </a:prstGeom>
        </p:spPr>
      </p:pic>
    </p:spTree>
    <p:extLst>
      <p:ext uri="{BB962C8B-B14F-4D97-AF65-F5344CB8AC3E}">
        <p14:creationId xmlns:p14="http://schemas.microsoft.com/office/powerpoint/2010/main" val="2420772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CE0E-0177-1F47-B20E-D46464630A8B}"/>
              </a:ext>
            </a:extLst>
          </p:cNvPr>
          <p:cNvSpPr>
            <a:spLocks noGrp="1"/>
          </p:cNvSpPr>
          <p:nvPr>
            <p:ph type="title"/>
          </p:nvPr>
        </p:nvSpPr>
        <p:spPr>
          <a:xfrm>
            <a:off x="282892" y="-165025"/>
            <a:ext cx="9051925" cy="1609725"/>
          </a:xfrm>
        </p:spPr>
        <p:txBody>
          <a:bodyPr>
            <a:normAutofit/>
          </a:bodyPr>
          <a:lstStyle/>
          <a:p>
            <a:r>
              <a:rPr lang="en-US" b="1" dirty="0"/>
              <a:t>Cost Function (J):</a:t>
            </a:r>
            <a:endParaRPr lang="en-US" dirty="0"/>
          </a:p>
        </p:txBody>
      </p:sp>
      <p:sp>
        <p:nvSpPr>
          <p:cNvPr id="3" name="Content Placeholder 2">
            <a:extLst>
              <a:ext uri="{FF2B5EF4-FFF2-40B4-BE49-F238E27FC236}">
                <a16:creationId xmlns:a16="http://schemas.microsoft.com/office/drawing/2014/main" id="{6C094935-C4F6-BF47-8B25-59DB79674D82}"/>
              </a:ext>
            </a:extLst>
          </p:cNvPr>
          <p:cNvSpPr>
            <a:spLocks noGrp="1"/>
          </p:cNvSpPr>
          <p:nvPr>
            <p:ph idx="1"/>
          </p:nvPr>
        </p:nvSpPr>
        <p:spPr>
          <a:xfrm>
            <a:off x="282892" y="1879778"/>
            <a:ext cx="4992492" cy="3986213"/>
          </a:xfrm>
        </p:spPr>
        <p:txBody>
          <a:bodyPr/>
          <a:lstStyle/>
          <a:p>
            <a:r>
              <a:rPr lang="en-US" dirty="0"/>
              <a:t>Cost function(J) of Linear Regression can be the </a:t>
            </a:r>
            <a:r>
              <a:rPr lang="en-US" b="1" dirty="0"/>
              <a:t>Root Mean Squared Error (RMSE)</a:t>
            </a:r>
            <a:r>
              <a:rPr lang="en-US" dirty="0"/>
              <a:t> between predicted y value (</a:t>
            </a:r>
            <a:r>
              <a:rPr lang="en-US" dirty="0" err="1"/>
              <a:t>pred</a:t>
            </a:r>
            <a:r>
              <a:rPr lang="en-US" dirty="0"/>
              <a:t>) and true y value (y)</a:t>
            </a:r>
          </a:p>
          <a:p>
            <a:endParaRPr lang="en-US" dirty="0"/>
          </a:p>
          <a:p>
            <a:r>
              <a:rPr lang="en-US" dirty="0"/>
              <a:t>or</a:t>
            </a:r>
          </a:p>
        </p:txBody>
      </p:sp>
      <p:sp>
        <p:nvSpPr>
          <p:cNvPr id="4" name="Date Placeholder 3">
            <a:extLst>
              <a:ext uri="{FF2B5EF4-FFF2-40B4-BE49-F238E27FC236}">
                <a16:creationId xmlns:a16="http://schemas.microsoft.com/office/drawing/2014/main" id="{DC95A92A-1C2B-AE4B-B959-FBD545CA8DC3}"/>
              </a:ext>
            </a:extLst>
          </p:cNvPr>
          <p:cNvSpPr>
            <a:spLocks noGrp="1"/>
          </p:cNvSpPr>
          <p:nvPr>
            <p:ph type="dt" sz="half" idx="10"/>
          </p:nvPr>
        </p:nvSpPr>
        <p:spPr/>
        <p:txBody>
          <a:bodyPr/>
          <a:lstStyle/>
          <a:p>
            <a:r>
              <a:rPr lang="en-US"/>
              <a:t>First Semester 2021-2022</a:t>
            </a:r>
            <a:endParaRPr lang="en-US" dirty="0"/>
          </a:p>
        </p:txBody>
      </p:sp>
      <p:pic>
        <p:nvPicPr>
          <p:cNvPr id="8" name="Picture 7">
            <a:extLst>
              <a:ext uri="{FF2B5EF4-FFF2-40B4-BE49-F238E27FC236}">
                <a16:creationId xmlns:a16="http://schemas.microsoft.com/office/drawing/2014/main" id="{3305702D-F50E-C84D-AA3E-D9C28D81A0BD}"/>
              </a:ext>
            </a:extLst>
          </p:cNvPr>
          <p:cNvPicPr>
            <a:picLocks noChangeAspect="1"/>
          </p:cNvPicPr>
          <p:nvPr/>
        </p:nvPicPr>
        <p:blipFill>
          <a:blip r:embed="rId3"/>
          <a:stretch>
            <a:fillRect/>
          </a:stretch>
        </p:blipFill>
        <p:spPr>
          <a:xfrm>
            <a:off x="5523824" y="842948"/>
            <a:ext cx="5448976" cy="525675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1D5DDF24-A4D5-6749-85AE-3D21A49811F9}"/>
              </a:ext>
            </a:extLst>
          </p:cNvPr>
          <p:cNvPicPr>
            <a:picLocks noChangeAspect="1"/>
          </p:cNvPicPr>
          <p:nvPr/>
        </p:nvPicPr>
        <p:blipFill>
          <a:blip r:embed="rId4"/>
          <a:stretch>
            <a:fillRect/>
          </a:stretch>
        </p:blipFill>
        <p:spPr>
          <a:xfrm>
            <a:off x="282892" y="3727706"/>
            <a:ext cx="4641377" cy="2199492"/>
          </a:xfrm>
          <a:prstGeom prst="rect">
            <a:avLst/>
          </a:prstGeom>
        </p:spPr>
      </p:pic>
    </p:spTree>
    <p:extLst>
      <p:ext uri="{BB962C8B-B14F-4D97-AF65-F5344CB8AC3E}">
        <p14:creationId xmlns:p14="http://schemas.microsoft.com/office/powerpoint/2010/main" val="3002886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6FCFC-3D2C-2348-80FB-F914C8956F71}"/>
              </a:ext>
            </a:extLst>
          </p:cNvPr>
          <p:cNvSpPr>
            <a:spLocks noGrp="1"/>
          </p:cNvSpPr>
          <p:nvPr>
            <p:ph type="title"/>
          </p:nvPr>
        </p:nvSpPr>
        <p:spPr>
          <a:xfrm>
            <a:off x="304800" y="0"/>
            <a:ext cx="9051925" cy="1609725"/>
          </a:xfrm>
        </p:spPr>
        <p:txBody>
          <a:bodyPr/>
          <a:lstStyle/>
          <a:p>
            <a:r>
              <a:rPr lang="en-US" dirty="0"/>
              <a:t>How to choose θ</a:t>
            </a:r>
            <a:r>
              <a:rPr lang="en-US" baseline="-25000" dirty="0"/>
              <a:t>1</a:t>
            </a:r>
            <a:r>
              <a:rPr lang="en-US" dirty="0"/>
              <a:t> and θ</a:t>
            </a:r>
            <a:r>
              <a:rPr lang="en-US" baseline="-25000" dirty="0"/>
              <a:t>2 </a:t>
            </a:r>
            <a:endParaRPr lang="en-US" dirty="0"/>
          </a:p>
        </p:txBody>
      </p:sp>
      <p:sp>
        <p:nvSpPr>
          <p:cNvPr id="3" name="Content Placeholder 2">
            <a:extLst>
              <a:ext uri="{FF2B5EF4-FFF2-40B4-BE49-F238E27FC236}">
                <a16:creationId xmlns:a16="http://schemas.microsoft.com/office/drawing/2014/main" id="{2107BC42-FC2A-EF46-A7F5-6EAB082620E5}"/>
              </a:ext>
            </a:extLst>
          </p:cNvPr>
          <p:cNvSpPr>
            <a:spLocks noGrp="1"/>
          </p:cNvSpPr>
          <p:nvPr>
            <p:ph idx="1"/>
          </p:nvPr>
        </p:nvSpPr>
        <p:spPr>
          <a:xfrm>
            <a:off x="359002" y="1609725"/>
            <a:ext cx="9051925" cy="4051300"/>
          </a:xfrm>
        </p:spPr>
        <p:txBody>
          <a:bodyPr/>
          <a:lstStyle/>
          <a:p>
            <a:r>
              <a:rPr lang="en-US" dirty="0"/>
              <a:t>To minimize the cost function, the model needs to have the best value of θ</a:t>
            </a:r>
            <a:r>
              <a:rPr lang="en-US" baseline="-25000" dirty="0"/>
              <a:t>1</a:t>
            </a:r>
            <a:r>
              <a:rPr lang="en-US" dirty="0"/>
              <a:t> and θ</a:t>
            </a:r>
            <a:r>
              <a:rPr lang="en-US" baseline="-25000" dirty="0"/>
              <a:t>2</a:t>
            </a:r>
            <a:r>
              <a:rPr lang="en-US" dirty="0"/>
              <a:t>. </a:t>
            </a:r>
          </a:p>
          <a:p>
            <a:r>
              <a:rPr lang="en-US" dirty="0"/>
              <a:t>Initially model </a:t>
            </a:r>
            <a:r>
              <a:rPr lang="en-US" dirty="0">
                <a:solidFill>
                  <a:srgbClr val="FF0000"/>
                </a:solidFill>
              </a:rPr>
              <a:t>selects θ</a:t>
            </a:r>
            <a:r>
              <a:rPr lang="en-US" baseline="-25000" dirty="0">
                <a:solidFill>
                  <a:srgbClr val="FF0000"/>
                </a:solidFill>
              </a:rPr>
              <a:t>1</a:t>
            </a:r>
            <a:r>
              <a:rPr lang="en-US" dirty="0">
                <a:solidFill>
                  <a:srgbClr val="FF0000"/>
                </a:solidFill>
              </a:rPr>
              <a:t> and θ</a:t>
            </a:r>
            <a:r>
              <a:rPr lang="en-US" baseline="-25000" dirty="0">
                <a:solidFill>
                  <a:srgbClr val="FF0000"/>
                </a:solidFill>
              </a:rPr>
              <a:t>2</a:t>
            </a:r>
            <a:r>
              <a:rPr lang="en-US" dirty="0">
                <a:solidFill>
                  <a:srgbClr val="FF0000"/>
                </a:solidFill>
              </a:rPr>
              <a:t> values randomly </a:t>
            </a:r>
            <a:r>
              <a:rPr lang="en-US" dirty="0"/>
              <a:t>and then iteratively update these value in order to minimize the cost function until it reaches the minimum. </a:t>
            </a:r>
          </a:p>
          <a:p>
            <a:r>
              <a:rPr lang="en-US" dirty="0"/>
              <a:t>By the time model achieves the minimum cost function, it will have the best θ</a:t>
            </a:r>
            <a:r>
              <a:rPr lang="en-US" baseline="-25000" dirty="0"/>
              <a:t>1</a:t>
            </a:r>
            <a:r>
              <a:rPr lang="en-US" dirty="0"/>
              <a:t> and θ</a:t>
            </a:r>
            <a:r>
              <a:rPr lang="en-US" baseline="-25000" dirty="0"/>
              <a:t>2</a:t>
            </a:r>
            <a:r>
              <a:rPr lang="en-US" dirty="0"/>
              <a:t> values. </a:t>
            </a:r>
          </a:p>
          <a:p>
            <a:r>
              <a:rPr lang="en-US" dirty="0"/>
              <a:t>Using these finally updated values of θ</a:t>
            </a:r>
            <a:r>
              <a:rPr lang="en-US" baseline="-25000" dirty="0"/>
              <a:t>1</a:t>
            </a:r>
            <a:r>
              <a:rPr lang="en-US" dirty="0"/>
              <a:t> and θ</a:t>
            </a:r>
            <a:r>
              <a:rPr lang="en-US" baseline="-25000" dirty="0"/>
              <a:t>2</a:t>
            </a:r>
            <a:r>
              <a:rPr lang="en-US" dirty="0"/>
              <a:t> in the hypothesis equation of linear equation, model predicts the value of x in the best manner it can.</a:t>
            </a:r>
          </a:p>
          <a:p>
            <a:endParaRPr lang="en-US" dirty="0"/>
          </a:p>
          <a:p>
            <a:r>
              <a:rPr lang="en-US" dirty="0"/>
              <a:t>B</a:t>
            </a:r>
            <a:r>
              <a:rPr lang="en-US" baseline="-25000" dirty="0"/>
              <a:t>0</a:t>
            </a:r>
            <a:r>
              <a:rPr lang="en-US" dirty="0"/>
              <a:t> and B</a:t>
            </a:r>
            <a:r>
              <a:rPr lang="en-US" baseline="-25000" dirty="0"/>
              <a:t>1  = </a:t>
            </a:r>
            <a:r>
              <a:rPr lang="en-US" dirty="0"/>
              <a:t>θ</a:t>
            </a:r>
            <a:r>
              <a:rPr lang="en-US" baseline="-25000" dirty="0"/>
              <a:t>1</a:t>
            </a:r>
            <a:r>
              <a:rPr lang="en-US" dirty="0"/>
              <a:t> and θ</a:t>
            </a:r>
            <a:r>
              <a:rPr lang="en-US" baseline="-25000" dirty="0"/>
              <a:t>2</a:t>
            </a:r>
            <a:endParaRPr lang="en-US" dirty="0"/>
          </a:p>
        </p:txBody>
      </p:sp>
      <p:sp>
        <p:nvSpPr>
          <p:cNvPr id="4" name="Date Placeholder 3">
            <a:extLst>
              <a:ext uri="{FF2B5EF4-FFF2-40B4-BE49-F238E27FC236}">
                <a16:creationId xmlns:a16="http://schemas.microsoft.com/office/drawing/2014/main" id="{BF90A229-27F0-6946-A9CC-C8B999868AF3}"/>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9753257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E767E3EC-5105-3A49-8D8C-778E9F3CD162}"/>
              </a:ext>
            </a:extLst>
          </p:cNvPr>
          <p:cNvSpPr>
            <a:spLocks noGrp="1" noChangeArrowheads="1"/>
          </p:cNvSpPr>
          <p:nvPr>
            <p:ph type="title"/>
          </p:nvPr>
        </p:nvSpPr>
        <p:spPr>
          <a:xfrm>
            <a:off x="171907" y="0"/>
            <a:ext cx="9051925" cy="1609725"/>
          </a:xfrm>
        </p:spPr>
        <p:txBody>
          <a:bodyPr/>
          <a:lstStyle/>
          <a:p>
            <a:pPr eaLnBrk="1" hangingPunct="1"/>
            <a:r>
              <a:rPr lang="en-US" altLang="en-US" dirty="0">
                <a:ea typeface="ＭＳ Ｐゴシック" panose="020B0600070205080204" pitchFamily="34" charset="-128"/>
              </a:rPr>
              <a:t>Multivariate regression</a:t>
            </a:r>
          </a:p>
        </p:txBody>
      </p:sp>
      <p:sp>
        <p:nvSpPr>
          <p:cNvPr id="52226" name="Rectangle 3">
            <a:extLst>
              <a:ext uri="{FF2B5EF4-FFF2-40B4-BE49-F238E27FC236}">
                <a16:creationId xmlns:a16="http://schemas.microsoft.com/office/drawing/2014/main" id="{675986DD-8CF2-144B-9F20-FD3CE1C18A48}"/>
              </a:ext>
            </a:extLst>
          </p:cNvPr>
          <p:cNvSpPr>
            <a:spLocks noGrp="1" noChangeArrowheads="1"/>
          </p:cNvSpPr>
          <p:nvPr>
            <p:ph type="body" idx="1"/>
          </p:nvPr>
        </p:nvSpPr>
        <p:spPr>
          <a:xfrm>
            <a:off x="762000" y="1596221"/>
            <a:ext cx="9051925" cy="4051300"/>
          </a:xfrm>
        </p:spPr>
        <p:txBody>
          <a:bodyPr/>
          <a:lstStyle/>
          <a:p>
            <a:pPr eaLnBrk="1" hangingPunct="1"/>
            <a:r>
              <a:rPr lang="en-US" altLang="en-US" dirty="0">
                <a:ea typeface="ＭＳ Ｐゴシック" panose="020B0600070205080204" pitchFamily="34" charset="-128"/>
              </a:rPr>
              <a:t>What if we have several inputs?</a:t>
            </a:r>
          </a:p>
          <a:p>
            <a:pPr eaLnBrk="1" hangingPunct="1">
              <a:buFontTx/>
              <a:buNone/>
            </a:pPr>
            <a:r>
              <a:rPr lang="en-US" altLang="en-US" dirty="0">
                <a:ea typeface="ＭＳ Ｐゴシック" panose="020B0600070205080204" pitchFamily="34" charset="-128"/>
              </a:rPr>
              <a:t>    - Stock prices for Yahoo, Microsoft and </a:t>
            </a:r>
            <a:r>
              <a:rPr lang="en-US" altLang="en-US" dirty="0" err="1">
                <a:ea typeface="ＭＳ Ｐゴシック" panose="020B0600070205080204" pitchFamily="34" charset="-128"/>
              </a:rPr>
              <a:t>Ebay</a:t>
            </a:r>
            <a:r>
              <a:rPr lang="en-US" altLang="en-US" dirty="0">
                <a:ea typeface="ＭＳ Ｐゴシック" panose="020B0600070205080204" pitchFamily="34" charset="-128"/>
              </a:rPr>
              <a:t> for the Google prediction task </a:t>
            </a:r>
          </a:p>
          <a:p>
            <a:pPr eaLnBrk="1" hangingPunct="1"/>
            <a:r>
              <a:rPr lang="en-US" altLang="en-US" dirty="0">
                <a:ea typeface="ＭＳ Ｐゴシック" panose="020B0600070205080204" pitchFamily="34" charset="-128"/>
              </a:rPr>
              <a:t>This becomes a multivariate regression problem</a:t>
            </a:r>
          </a:p>
          <a:p>
            <a:pPr eaLnBrk="1" hangingPunct="1"/>
            <a:r>
              <a:rPr lang="en-US" altLang="en-US" dirty="0">
                <a:ea typeface="ＭＳ Ｐゴシック" panose="020B0600070205080204" pitchFamily="34" charset="-128"/>
              </a:rPr>
              <a:t>Again, its easy to model:</a:t>
            </a:r>
          </a:p>
          <a:p>
            <a:pPr eaLnBrk="1" hangingPunct="1">
              <a:buFontTx/>
              <a:buNone/>
            </a:pPr>
            <a:r>
              <a:rPr lang="en-US" altLang="en-US" dirty="0">
                <a:ea typeface="ＭＳ Ｐゴシック" panose="020B0600070205080204" pitchFamily="34" charset="-128"/>
              </a:rPr>
              <a:t>                        y = B</a:t>
            </a:r>
            <a:r>
              <a:rPr lang="en-US" altLang="en-US" baseline="-25000" dirty="0">
                <a:ea typeface="ＭＳ Ｐゴシック" panose="020B0600070205080204" pitchFamily="34" charset="-128"/>
              </a:rPr>
              <a:t>0</a:t>
            </a:r>
            <a:r>
              <a:rPr lang="en-US" altLang="en-US" dirty="0">
                <a:ea typeface="ＭＳ Ｐゴシック" panose="020B0600070205080204" pitchFamily="34" charset="-128"/>
              </a:rPr>
              <a:t> + B</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x</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a:t>
            </a:r>
            <a:r>
              <a:rPr lang="en-US" altLang="en-US" dirty="0">
                <a:ea typeface="ＭＳ Ｐゴシック" panose="020B0600070205080204" pitchFamily="34" charset="-128"/>
                <a:sym typeface="Symbol" pitchFamily="2" charset="2"/>
              </a:rPr>
              <a:t> … + </a:t>
            </a:r>
            <a:r>
              <a:rPr lang="en-US" altLang="en-US" dirty="0" err="1">
                <a:ea typeface="ＭＳ Ｐゴシック" panose="020B0600070205080204" pitchFamily="34" charset="-128"/>
                <a:sym typeface="Symbol" pitchFamily="2" charset="2"/>
              </a:rPr>
              <a:t>B</a:t>
            </a:r>
            <a:r>
              <a:rPr lang="en-US" altLang="en-US" baseline="-25000" dirty="0" err="1">
                <a:ea typeface="ＭＳ Ｐゴシック" panose="020B0600070205080204" pitchFamily="34" charset="-128"/>
              </a:rPr>
              <a:t>k</a:t>
            </a:r>
            <a:r>
              <a:rPr lang="en-US" altLang="en-US" dirty="0" err="1">
                <a:ea typeface="ＭＳ Ｐゴシック" panose="020B0600070205080204" pitchFamily="34" charset="-128"/>
              </a:rPr>
              <a:t>x</a:t>
            </a:r>
            <a:r>
              <a:rPr lang="en-US" altLang="en-US" baseline="-25000" dirty="0" err="1">
                <a:ea typeface="ＭＳ Ｐゴシック" panose="020B0600070205080204" pitchFamily="34" charset="-128"/>
              </a:rPr>
              <a:t>k</a:t>
            </a:r>
            <a:r>
              <a:rPr lang="en-US" altLang="en-US" dirty="0">
                <a:ea typeface="ＭＳ Ｐゴシック" panose="020B0600070205080204" pitchFamily="34" charset="-128"/>
              </a:rPr>
              <a:t> + </a:t>
            </a:r>
            <a:r>
              <a:rPr lang="en-US" altLang="en-US" dirty="0">
                <a:ea typeface="ＭＳ Ｐゴシック" panose="020B0600070205080204" pitchFamily="34" charset="-128"/>
                <a:sym typeface="Symbol" pitchFamily="2" charset="2"/>
              </a:rPr>
              <a:t></a:t>
            </a:r>
          </a:p>
          <a:p>
            <a:pPr eaLnBrk="1" hangingPunct="1">
              <a:buFontTx/>
              <a:buNone/>
            </a:pPr>
            <a:endParaRPr lang="en-US" altLang="en-US" dirty="0">
              <a:ea typeface="ＭＳ Ｐゴシック" panose="020B0600070205080204" pitchFamily="34" charset="-128"/>
              <a:sym typeface="Symbol" pitchFamily="2" charset="2"/>
            </a:endParaRPr>
          </a:p>
          <a:p>
            <a:pPr eaLnBrk="1" hangingPunct="1">
              <a:buFontTx/>
              <a:buNone/>
            </a:pPr>
            <a:endParaRPr lang="en-US" altLang="en-US" dirty="0">
              <a:ea typeface="ＭＳ Ｐゴシック" panose="020B0600070205080204" pitchFamily="34" charset="-128"/>
            </a:endParaRPr>
          </a:p>
          <a:p>
            <a:pPr eaLnBrk="1" hangingPunct="1">
              <a:buFontTx/>
              <a:buNone/>
            </a:pPr>
            <a:endParaRPr lang="en-US" altLang="en-US" dirty="0">
              <a:ea typeface="ＭＳ Ｐゴシック" panose="020B0600070205080204" pitchFamily="34" charset="-128"/>
            </a:endParaRPr>
          </a:p>
          <a:p>
            <a:pPr eaLnBrk="1" hangingPunct="1">
              <a:buFontTx/>
              <a:buNone/>
            </a:pPr>
            <a:endParaRPr lang="en-US" altLang="en-US" dirty="0">
              <a:ea typeface="ＭＳ Ｐゴシック" panose="020B0600070205080204" pitchFamily="34" charset="-128"/>
            </a:endParaRPr>
          </a:p>
          <a:p>
            <a:pPr eaLnBrk="1" hangingPunct="1">
              <a:buFontTx/>
              <a:buNone/>
            </a:pPr>
            <a:endParaRPr lang="en-US" altLang="en-US" dirty="0">
              <a:ea typeface="ＭＳ Ｐゴシック" panose="020B0600070205080204" pitchFamily="34" charset="-128"/>
            </a:endParaRPr>
          </a:p>
        </p:txBody>
      </p:sp>
      <p:sp>
        <p:nvSpPr>
          <p:cNvPr id="2" name="Rectangle 1">
            <a:extLst>
              <a:ext uri="{FF2B5EF4-FFF2-40B4-BE49-F238E27FC236}">
                <a16:creationId xmlns:a16="http://schemas.microsoft.com/office/drawing/2014/main" id="{7A415238-E65C-EC41-82F1-6F0C7132971B}"/>
              </a:ext>
            </a:extLst>
          </p:cNvPr>
          <p:cNvSpPr/>
          <p:nvPr/>
        </p:nvSpPr>
        <p:spPr>
          <a:xfrm>
            <a:off x="2362200" y="4038600"/>
            <a:ext cx="7148348" cy="646331"/>
          </a:xfrm>
          <a:prstGeom prst="rect">
            <a:avLst/>
          </a:prstGeom>
        </p:spPr>
        <p:txBody>
          <a:bodyPr wrap="square">
            <a:spAutoFit/>
          </a:bodyPr>
          <a:lstStyle/>
          <a:p>
            <a:r>
              <a:rPr lang="en-US" sz="3600" dirty="0"/>
              <a:t>Multiple Linear Regression</a:t>
            </a:r>
          </a:p>
        </p:txBody>
      </p:sp>
      <p:sp>
        <p:nvSpPr>
          <p:cNvPr id="3" name="Date Placeholder 2">
            <a:extLst>
              <a:ext uri="{FF2B5EF4-FFF2-40B4-BE49-F238E27FC236}">
                <a16:creationId xmlns:a16="http://schemas.microsoft.com/office/drawing/2014/main" id="{572B9C59-F9A9-E144-AD45-9B0FEA76764A}"/>
              </a:ext>
            </a:extLst>
          </p:cNvPr>
          <p:cNvSpPr>
            <a:spLocks noGrp="1"/>
          </p:cNvSpPr>
          <p:nvPr>
            <p:ph type="dt" sz="half" idx="10"/>
          </p:nvPr>
        </p:nvSpPr>
        <p:spPr/>
        <p:txBody>
          <a:bodyPr/>
          <a:lstStyle/>
          <a:p>
            <a:pPr>
              <a:defRPr/>
            </a:pPr>
            <a:r>
              <a:rPr lang="en-US"/>
              <a:t>First Semester 2021-2022</a:t>
            </a:r>
            <a:endParaRPr lang="en-US" dirty="0"/>
          </a:p>
        </p:txBody>
      </p:sp>
    </p:spTree>
    <p:extLst>
      <p:ext uri="{BB962C8B-B14F-4D97-AF65-F5344CB8AC3E}">
        <p14:creationId xmlns:p14="http://schemas.microsoft.com/office/powerpoint/2010/main" val="2130564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A6852274-65F8-7D4E-8723-86A83AF00A87}"/>
              </a:ext>
            </a:extLst>
          </p:cNvPr>
          <p:cNvSpPr>
            <a:spLocks noGrp="1" noChangeArrowheads="1"/>
          </p:cNvSpPr>
          <p:nvPr>
            <p:ph type="title"/>
          </p:nvPr>
        </p:nvSpPr>
        <p:spPr>
          <a:xfrm>
            <a:off x="228600" y="-228980"/>
            <a:ext cx="9052560" cy="1609344"/>
          </a:xfrm>
        </p:spPr>
        <p:txBody>
          <a:bodyPr/>
          <a:lstStyle/>
          <a:p>
            <a:pPr defTabSz="822960" fontAlgn="auto">
              <a:spcAft>
                <a:spcPts val="0"/>
              </a:spcAft>
              <a:defRPr/>
            </a:pPr>
            <a:r>
              <a:rPr lang="en-US" altLang="en-US" sz="4860" dirty="0"/>
              <a:t>Examples of classification tasks</a:t>
            </a:r>
          </a:p>
        </p:txBody>
      </p:sp>
      <p:sp>
        <p:nvSpPr>
          <p:cNvPr id="9218" name="Rectangle 3">
            <a:extLst>
              <a:ext uri="{FF2B5EF4-FFF2-40B4-BE49-F238E27FC236}">
                <a16:creationId xmlns:a16="http://schemas.microsoft.com/office/drawing/2014/main" id="{BEC0E9FE-DE01-3A4C-A8D6-60912DC14822}"/>
              </a:ext>
            </a:extLst>
          </p:cNvPr>
          <p:cNvSpPr>
            <a:spLocks noGrp="1" noChangeArrowheads="1"/>
          </p:cNvSpPr>
          <p:nvPr>
            <p:ph idx="1"/>
          </p:nvPr>
        </p:nvSpPr>
        <p:spPr>
          <a:xfrm>
            <a:off x="149490" y="972458"/>
            <a:ext cx="10823310" cy="5326062"/>
          </a:xfrm>
        </p:spPr>
        <p:txBody>
          <a:bodyPr>
            <a:normAutofit/>
          </a:bodyPr>
          <a:lstStyle/>
          <a:p>
            <a:pPr marL="164592" indent="-164592" defTabSz="822960" fontAlgn="auto">
              <a:spcBef>
                <a:spcPts val="1080"/>
              </a:spcBef>
              <a:spcAft>
                <a:spcPts val="0"/>
              </a:spcAft>
              <a:buClr>
                <a:schemeClr val="accent1">
                  <a:lumMod val="75000"/>
                </a:schemeClr>
              </a:buClr>
              <a:defRPr/>
            </a:pPr>
            <a:r>
              <a:rPr lang="en-US" altLang="en-US" sz="1600" dirty="0"/>
              <a:t>Two classes</a:t>
            </a:r>
          </a:p>
          <a:p>
            <a:pPr marL="411480" lvl="1" indent="-164592" defTabSz="822960" fontAlgn="auto">
              <a:spcBef>
                <a:spcPts val="360"/>
              </a:spcBef>
              <a:spcAft>
                <a:spcPts val="180"/>
              </a:spcAft>
              <a:buClr>
                <a:schemeClr val="accent1">
                  <a:lumMod val="75000"/>
                </a:schemeClr>
              </a:buClr>
              <a:defRPr/>
            </a:pPr>
            <a:r>
              <a:rPr lang="en-US" altLang="en-US" dirty="0"/>
              <a:t>Predicting tumor cells as benign or malignant</a:t>
            </a:r>
          </a:p>
          <a:p>
            <a:pPr marL="411480" lvl="1" indent="-164592" defTabSz="822960" fontAlgn="auto">
              <a:spcBef>
                <a:spcPts val="360"/>
              </a:spcBef>
              <a:spcAft>
                <a:spcPts val="180"/>
              </a:spcAft>
              <a:buClr>
                <a:schemeClr val="accent1">
                  <a:lumMod val="75000"/>
                </a:schemeClr>
              </a:buClr>
              <a:defRPr/>
            </a:pPr>
            <a:r>
              <a:rPr lang="en-US" altLang="en-US" dirty="0"/>
              <a:t>Classifying credit card transactions as legitimate or fraudulent</a:t>
            </a:r>
          </a:p>
          <a:p>
            <a:pPr marL="1152144" lvl="4" indent="-164592" defTabSz="822960" fontAlgn="auto">
              <a:spcBef>
                <a:spcPts val="360"/>
              </a:spcBef>
              <a:spcAft>
                <a:spcPts val="180"/>
              </a:spcAft>
              <a:buClr>
                <a:schemeClr val="accent1">
                  <a:lumMod val="75000"/>
                </a:schemeClr>
              </a:buClr>
              <a:defRPr/>
            </a:pPr>
            <a:endParaRPr lang="en-US" altLang="en-US" sz="1600" dirty="0">
              <a:latin typeface="Times New Roman" panose="02020603050405020304" pitchFamily="18" charset="0"/>
            </a:endParaRPr>
          </a:p>
          <a:p>
            <a:pPr marL="164592" indent="-164592" defTabSz="822960" fontAlgn="auto">
              <a:spcBef>
                <a:spcPts val="1080"/>
              </a:spcBef>
              <a:spcAft>
                <a:spcPts val="0"/>
              </a:spcAft>
              <a:buClr>
                <a:schemeClr val="accent1">
                  <a:lumMod val="75000"/>
                </a:schemeClr>
              </a:buClr>
              <a:defRPr/>
            </a:pPr>
            <a:r>
              <a:rPr lang="en-US" altLang="en-US" sz="1600" dirty="0"/>
              <a:t>Multiple classes</a:t>
            </a:r>
          </a:p>
          <a:p>
            <a:pPr marL="411480" lvl="1" indent="-164592" defTabSz="822960" fontAlgn="auto">
              <a:spcBef>
                <a:spcPts val="360"/>
              </a:spcBef>
              <a:spcAft>
                <a:spcPts val="180"/>
              </a:spcAft>
              <a:buClr>
                <a:schemeClr val="accent1">
                  <a:lumMod val="75000"/>
                </a:schemeClr>
              </a:buClr>
              <a:defRPr/>
            </a:pPr>
            <a:r>
              <a:rPr lang="en-US" altLang="en-US" dirty="0"/>
              <a:t>Categorizing news stories as finance, </a:t>
            </a:r>
            <a:r>
              <a:rPr lang="ar-SA" altLang="en-US" dirty="0"/>
              <a:t> </a:t>
            </a:r>
            <a:r>
              <a:rPr lang="en-US" altLang="en-US" dirty="0"/>
              <a:t>weather, entertainment, sports, </a:t>
            </a:r>
            <a:r>
              <a:rPr lang="en-US" altLang="en-US" dirty="0" err="1"/>
              <a:t>etc</a:t>
            </a:r>
            <a:endParaRPr lang="ar-SA" altLang="en-US" dirty="0"/>
          </a:p>
          <a:p>
            <a:pPr marL="411480" lvl="1" indent="-164592" defTabSz="822960" fontAlgn="auto">
              <a:spcBef>
                <a:spcPts val="360"/>
              </a:spcBef>
              <a:spcAft>
                <a:spcPts val="180"/>
              </a:spcAft>
              <a:buClr>
                <a:schemeClr val="accent1">
                  <a:lumMod val="75000"/>
                </a:schemeClr>
              </a:buClr>
              <a:defRPr/>
            </a:pPr>
            <a:endParaRPr lang="ar-SA" altLang="en-US" dirty="0"/>
          </a:p>
          <a:p>
            <a:pPr marL="164592" indent="-164592" defTabSz="822960" fontAlgn="auto">
              <a:spcBef>
                <a:spcPts val="1080"/>
              </a:spcBef>
              <a:spcAft>
                <a:spcPts val="0"/>
              </a:spcAft>
              <a:buClr>
                <a:schemeClr val="accent1">
                  <a:lumMod val="75000"/>
                </a:schemeClr>
              </a:buClr>
              <a:defRPr/>
            </a:pPr>
            <a:r>
              <a:rPr lang="en-US" altLang="en-US" sz="1600" dirty="0"/>
              <a:t>Multilabel classification</a:t>
            </a:r>
          </a:p>
          <a:p>
            <a:pPr marL="411480" lvl="1" indent="-164592" defTabSz="822960" fontAlgn="auto">
              <a:spcBef>
                <a:spcPts val="360"/>
              </a:spcBef>
              <a:spcAft>
                <a:spcPts val="180"/>
              </a:spcAft>
              <a:buClr>
                <a:schemeClr val="accent1">
                  <a:lumMod val="75000"/>
                </a:schemeClr>
              </a:buClr>
              <a:defRPr/>
            </a:pPr>
            <a:r>
              <a:rPr lang="en-US" dirty="0"/>
              <a:t>Consider a face-recognition classifier: recognizes several people on the same picture </a:t>
            </a:r>
          </a:p>
          <a:p>
            <a:pPr marL="411480" lvl="1" indent="-164592" defTabSz="822960" fontAlgn="auto">
              <a:spcBef>
                <a:spcPts val="360"/>
              </a:spcBef>
              <a:spcAft>
                <a:spcPts val="180"/>
              </a:spcAft>
              <a:buClr>
                <a:schemeClr val="accent1">
                  <a:lumMod val="75000"/>
                </a:schemeClr>
              </a:buClr>
              <a:defRPr/>
            </a:pPr>
            <a:r>
              <a:rPr lang="en-US" dirty="0"/>
              <a:t>Say the classifier has been trained to recognize three faces, Alice, Bob, and Charlie; then when it is shown a picture of Alice and Charlie, it should output [1, 0, 1] </a:t>
            </a:r>
          </a:p>
          <a:p>
            <a:pPr marL="411480" lvl="1" indent="-164592" defTabSz="822960" fontAlgn="auto">
              <a:spcBef>
                <a:spcPts val="360"/>
              </a:spcBef>
              <a:spcAft>
                <a:spcPts val="180"/>
              </a:spcAft>
              <a:buClr>
                <a:schemeClr val="accent1">
                  <a:lumMod val="75000"/>
                </a:schemeClr>
              </a:buClr>
              <a:defRPr/>
            </a:pPr>
            <a:r>
              <a:rPr lang="en-US" dirty="0"/>
              <a:t>Such a classification system that outputs multiple binary labels is called a multilabel classification system.</a:t>
            </a:r>
          </a:p>
        </p:txBody>
      </p:sp>
      <p:grpSp>
        <p:nvGrpSpPr>
          <p:cNvPr id="8195" name="Group 4">
            <a:extLst>
              <a:ext uri="{FF2B5EF4-FFF2-40B4-BE49-F238E27FC236}">
                <a16:creationId xmlns:a16="http://schemas.microsoft.com/office/drawing/2014/main" id="{970333A9-306C-BC4B-A65C-58C05B0916F2}"/>
              </a:ext>
            </a:extLst>
          </p:cNvPr>
          <p:cNvGrpSpPr>
            <a:grpSpLocks/>
          </p:cNvGrpSpPr>
          <p:nvPr/>
        </p:nvGrpSpPr>
        <p:grpSpPr bwMode="auto">
          <a:xfrm>
            <a:off x="8253413" y="908050"/>
            <a:ext cx="2468562" cy="1701800"/>
            <a:chOff x="3360" y="768"/>
            <a:chExt cx="1296" cy="893"/>
          </a:xfrm>
        </p:grpSpPr>
        <p:pic>
          <p:nvPicPr>
            <p:cNvPr id="8197" name="Picture 5" descr="story-3dimensional-2">
              <a:extLst>
                <a:ext uri="{FF2B5EF4-FFF2-40B4-BE49-F238E27FC236}">
                  <a16:creationId xmlns:a16="http://schemas.microsoft.com/office/drawing/2014/main" id="{ABA5F3EE-357B-9E4B-BF9A-30B23A8F7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8" y="768"/>
              <a:ext cx="1238" cy="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198" name="Object 6">
              <a:extLst>
                <a:ext uri="{FF2B5EF4-FFF2-40B4-BE49-F238E27FC236}">
                  <a16:creationId xmlns:a16="http://schemas.microsoft.com/office/drawing/2014/main" id="{6DC16C5A-6CA0-4E4A-8840-EE7FA6A7BB21}"/>
                </a:ext>
              </a:extLst>
            </p:cNvPr>
            <p:cNvGraphicFramePr>
              <a:graphicFrameLocks noChangeAspect="1"/>
            </p:cNvGraphicFramePr>
            <p:nvPr/>
          </p:nvGraphicFramePr>
          <p:xfrm>
            <a:off x="3370" y="1155"/>
            <a:ext cx="432" cy="429"/>
          </p:xfrm>
          <a:graphic>
            <a:graphicData uri="http://schemas.openxmlformats.org/presentationml/2006/ole">
              <mc:AlternateContent xmlns:mc="http://schemas.openxmlformats.org/markup-compatibility/2006">
                <mc:Choice xmlns:v="urn:schemas-microsoft-com:vml" Requires="v">
                  <p:oleObj spid="_x0000_s8292" name="VISIO" r:id="rId5" imgW="3708400" imgH="3695700" progId="Visio.Drawing.6">
                    <p:embed/>
                  </p:oleObj>
                </mc:Choice>
                <mc:Fallback>
                  <p:oleObj name="VISIO" r:id="rId5" imgW="3708400" imgH="3695700" progId="Visio.Drawing.6">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0" y="1155"/>
                          <a:ext cx="432" cy="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9" name="Object 7">
              <a:extLst>
                <a:ext uri="{FF2B5EF4-FFF2-40B4-BE49-F238E27FC236}">
                  <a16:creationId xmlns:a16="http://schemas.microsoft.com/office/drawing/2014/main" id="{3E6DF336-F884-F146-A3BB-A80A84EAF8F3}"/>
                </a:ext>
              </a:extLst>
            </p:cNvPr>
            <p:cNvGraphicFramePr>
              <a:graphicFrameLocks noChangeAspect="1"/>
            </p:cNvGraphicFramePr>
            <p:nvPr/>
          </p:nvGraphicFramePr>
          <p:xfrm>
            <a:off x="3360" y="912"/>
            <a:ext cx="432" cy="355"/>
          </p:xfrm>
          <a:graphic>
            <a:graphicData uri="http://schemas.openxmlformats.org/presentationml/2006/ole">
              <mc:AlternateContent xmlns:mc="http://schemas.openxmlformats.org/markup-compatibility/2006">
                <mc:Choice xmlns:v="urn:schemas-microsoft-com:vml" Requires="v">
                  <p:oleObj spid="_x0000_s8293" name="VISIO" r:id="rId7" imgW="4838700" imgH="3975100" progId="Visio.Drawing.6">
                    <p:embed/>
                  </p:oleObj>
                </mc:Choice>
                <mc:Fallback>
                  <p:oleObj name="VISIO" r:id="rId7" imgW="4838700" imgH="3975100" progId="Visio.Drawing.6">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0" y="912"/>
                          <a:ext cx="432"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 name="Date Placeholder 1">
            <a:extLst>
              <a:ext uri="{FF2B5EF4-FFF2-40B4-BE49-F238E27FC236}">
                <a16:creationId xmlns:a16="http://schemas.microsoft.com/office/drawing/2014/main" id="{426712E8-F8FC-2540-A911-14633135471E}"/>
              </a:ext>
            </a:extLst>
          </p:cNvPr>
          <p:cNvSpPr>
            <a:spLocks noGrp="1"/>
          </p:cNvSpPr>
          <p:nvPr>
            <p:ph type="dt" sz="half" idx="10"/>
          </p:nvPr>
        </p:nvSpPr>
        <p:spPr/>
        <p:txBody>
          <a:bodyPr/>
          <a:lstStyle/>
          <a:p>
            <a:pPr>
              <a:defRPr/>
            </a:pPr>
            <a:r>
              <a:rPr lang="en-US"/>
              <a:t>First Semester 2021-2022</a:t>
            </a:r>
            <a:endParaRPr lang="en-US" dirty="0"/>
          </a:p>
        </p:txBody>
      </p:sp>
      <p:pic>
        <p:nvPicPr>
          <p:cNvPr id="6" name="Picture 5">
            <a:extLst>
              <a:ext uri="{FF2B5EF4-FFF2-40B4-BE49-F238E27FC236}">
                <a16:creationId xmlns:a16="http://schemas.microsoft.com/office/drawing/2014/main" id="{36984CD0-1B93-D444-8B2C-4B4EE32034B2}"/>
              </a:ext>
            </a:extLst>
          </p:cNvPr>
          <p:cNvPicPr>
            <a:picLocks noChangeAspect="1"/>
          </p:cNvPicPr>
          <p:nvPr/>
        </p:nvPicPr>
        <p:blipFill rotWithShape="1">
          <a:blip r:embed="rId9">
            <a:extLst>
              <a:ext uri="{28A0092B-C50C-407E-A947-70E740481C1C}">
                <a14:useLocalDpi xmlns:a14="http://schemas.microsoft.com/office/drawing/2010/main" val="0"/>
              </a:ext>
            </a:extLst>
          </a:blip>
          <a:srcRect t="10946"/>
          <a:stretch/>
        </p:blipFill>
        <p:spPr>
          <a:xfrm>
            <a:off x="5497286" y="4563226"/>
            <a:ext cx="4551363" cy="2294774"/>
          </a:xfrm>
          <a:prstGeom prst="rect">
            <a:avLst/>
          </a:prstGeom>
        </p:spPr>
      </p:pic>
      <p:pic>
        <p:nvPicPr>
          <p:cNvPr id="8" name="Picture 7">
            <a:extLst>
              <a:ext uri="{FF2B5EF4-FFF2-40B4-BE49-F238E27FC236}">
                <a16:creationId xmlns:a16="http://schemas.microsoft.com/office/drawing/2014/main" id="{3063BE23-5E18-E542-8C2E-A4EBD1C20B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800" y="4716330"/>
            <a:ext cx="4811713" cy="214167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87B0D-7FF9-DD4F-976F-3E0A31E78A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3B1096-02E6-6642-91C6-1FF2FB88686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5889E9C-DCC8-8D4A-8C29-1AA4E127823A}"/>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6017AECA-349B-4E4A-A607-CF312B8C6146}"/>
              </a:ext>
            </a:extLst>
          </p:cNvPr>
          <p:cNvPicPr>
            <a:picLocks noChangeAspect="1"/>
          </p:cNvPicPr>
          <p:nvPr/>
        </p:nvPicPr>
        <p:blipFill>
          <a:blip r:embed="rId2"/>
          <a:stretch>
            <a:fillRect/>
          </a:stretch>
        </p:blipFill>
        <p:spPr>
          <a:xfrm>
            <a:off x="184830" y="342900"/>
            <a:ext cx="7918428" cy="6172200"/>
          </a:xfrm>
          <a:prstGeom prst="rect">
            <a:avLst/>
          </a:prstGeom>
        </p:spPr>
      </p:pic>
    </p:spTree>
    <p:extLst>
      <p:ext uri="{BB962C8B-B14F-4D97-AF65-F5344CB8AC3E}">
        <p14:creationId xmlns:p14="http://schemas.microsoft.com/office/powerpoint/2010/main" val="5767650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68B7F-E232-4448-848D-4379001AA1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0C52B3-C7D8-154B-A594-7521C7DC40A8}"/>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6A6559E7-DD97-D541-8522-9B02C80DBDA8}"/>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DB689DD6-BDF9-5C49-B5AF-C28BA21B16DE}"/>
              </a:ext>
            </a:extLst>
          </p:cNvPr>
          <p:cNvPicPr>
            <a:picLocks noChangeAspect="1"/>
          </p:cNvPicPr>
          <p:nvPr/>
        </p:nvPicPr>
        <p:blipFill>
          <a:blip r:embed="rId2"/>
          <a:stretch>
            <a:fillRect/>
          </a:stretch>
        </p:blipFill>
        <p:spPr>
          <a:xfrm>
            <a:off x="76200" y="220662"/>
            <a:ext cx="10306621" cy="5494338"/>
          </a:xfrm>
          <a:prstGeom prst="rect">
            <a:avLst/>
          </a:prstGeom>
        </p:spPr>
      </p:pic>
    </p:spTree>
    <p:extLst>
      <p:ext uri="{BB962C8B-B14F-4D97-AF65-F5344CB8AC3E}">
        <p14:creationId xmlns:p14="http://schemas.microsoft.com/office/powerpoint/2010/main" val="3502398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2B1CF-8DAA-344F-BFBC-E663F1B8DB50}"/>
              </a:ext>
            </a:extLst>
          </p:cNvPr>
          <p:cNvSpPr>
            <a:spLocks noGrp="1"/>
          </p:cNvSpPr>
          <p:nvPr>
            <p:ph type="title"/>
          </p:nvPr>
        </p:nvSpPr>
        <p:spPr>
          <a:xfrm>
            <a:off x="208818" y="220663"/>
            <a:ext cx="10382981" cy="1455738"/>
          </a:xfrm>
        </p:spPr>
        <p:txBody>
          <a:bodyPr>
            <a:normAutofit/>
          </a:bodyPr>
          <a:lstStyle/>
          <a:p>
            <a:r>
              <a:rPr lang="en-US" dirty="0"/>
              <a:t>Easy way to minimize the cost is:</a:t>
            </a:r>
          </a:p>
        </p:txBody>
      </p:sp>
      <p:sp>
        <p:nvSpPr>
          <p:cNvPr id="3" name="Content Placeholder 2">
            <a:extLst>
              <a:ext uri="{FF2B5EF4-FFF2-40B4-BE49-F238E27FC236}">
                <a16:creationId xmlns:a16="http://schemas.microsoft.com/office/drawing/2014/main" id="{84DC86C0-541D-9B44-8B8C-CE0524D10B7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E22BD49A-9259-C844-A3AF-A5683E5CB278}"/>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4D9E8092-523B-4940-AECC-B7F13D8198FD}"/>
              </a:ext>
            </a:extLst>
          </p:cNvPr>
          <p:cNvPicPr>
            <a:picLocks noChangeAspect="1"/>
          </p:cNvPicPr>
          <p:nvPr/>
        </p:nvPicPr>
        <p:blipFill>
          <a:blip r:embed="rId2"/>
          <a:stretch>
            <a:fillRect/>
          </a:stretch>
        </p:blipFill>
        <p:spPr>
          <a:xfrm>
            <a:off x="208818" y="1447800"/>
            <a:ext cx="9392382" cy="4442045"/>
          </a:xfrm>
          <a:prstGeom prst="rect">
            <a:avLst/>
          </a:prstGeom>
        </p:spPr>
      </p:pic>
    </p:spTree>
    <p:extLst>
      <p:ext uri="{BB962C8B-B14F-4D97-AF65-F5344CB8AC3E}">
        <p14:creationId xmlns:p14="http://schemas.microsoft.com/office/powerpoint/2010/main" val="40302580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653F4-201A-484F-B242-68A2E1C063E8}"/>
              </a:ext>
            </a:extLst>
          </p:cNvPr>
          <p:cNvSpPr>
            <a:spLocks noGrp="1"/>
          </p:cNvSpPr>
          <p:nvPr>
            <p:ph type="title"/>
          </p:nvPr>
        </p:nvSpPr>
        <p:spPr>
          <a:xfrm>
            <a:off x="113327" y="-151921"/>
            <a:ext cx="9051925" cy="1609725"/>
          </a:xfrm>
        </p:spPr>
        <p:txBody>
          <a:bodyPr/>
          <a:lstStyle/>
          <a:p>
            <a:r>
              <a:rPr lang="en-US" dirty="0"/>
              <a:t>An Example </a:t>
            </a:r>
          </a:p>
        </p:txBody>
      </p:sp>
      <p:pic>
        <p:nvPicPr>
          <p:cNvPr id="7" name="Content Placeholder 6">
            <a:extLst>
              <a:ext uri="{FF2B5EF4-FFF2-40B4-BE49-F238E27FC236}">
                <a16:creationId xmlns:a16="http://schemas.microsoft.com/office/drawing/2014/main" id="{7D04237E-C460-1842-A821-C74DC255FD47}"/>
              </a:ext>
            </a:extLst>
          </p:cNvPr>
          <p:cNvPicPr>
            <a:picLocks noGrp="1" noChangeAspect="1"/>
          </p:cNvPicPr>
          <p:nvPr>
            <p:ph idx="1"/>
          </p:nvPr>
        </p:nvPicPr>
        <p:blipFill>
          <a:blip r:embed="rId2"/>
          <a:stretch>
            <a:fillRect/>
          </a:stretch>
        </p:blipFill>
        <p:spPr>
          <a:xfrm>
            <a:off x="173923" y="1870634"/>
            <a:ext cx="4573924" cy="2138733"/>
          </a:xfrm>
          <a:prstGeom prst="rect">
            <a:avLst/>
          </a:prstGeom>
        </p:spPr>
      </p:pic>
      <p:sp>
        <p:nvSpPr>
          <p:cNvPr id="4" name="Date Placeholder 3">
            <a:extLst>
              <a:ext uri="{FF2B5EF4-FFF2-40B4-BE49-F238E27FC236}">
                <a16:creationId xmlns:a16="http://schemas.microsoft.com/office/drawing/2014/main" id="{857855C5-503E-C940-80B1-BDD803D177DE}"/>
              </a:ext>
            </a:extLst>
          </p:cNvPr>
          <p:cNvSpPr>
            <a:spLocks noGrp="1"/>
          </p:cNvSpPr>
          <p:nvPr>
            <p:ph type="dt" sz="half" idx="10"/>
          </p:nvPr>
        </p:nvSpPr>
        <p:spPr/>
        <p:txBody>
          <a:bodyPr/>
          <a:lstStyle/>
          <a:p>
            <a:r>
              <a:rPr lang="en-US"/>
              <a:t>First Semester 2021-2022</a:t>
            </a:r>
            <a:endParaRPr lang="en-US" dirty="0"/>
          </a:p>
        </p:txBody>
      </p:sp>
      <p:sp>
        <p:nvSpPr>
          <p:cNvPr id="8" name="Rectangle 7">
            <a:extLst>
              <a:ext uri="{FF2B5EF4-FFF2-40B4-BE49-F238E27FC236}">
                <a16:creationId xmlns:a16="http://schemas.microsoft.com/office/drawing/2014/main" id="{CF12626E-119F-7D4D-BE93-C0C70D475476}"/>
              </a:ext>
            </a:extLst>
          </p:cNvPr>
          <p:cNvSpPr/>
          <p:nvPr/>
        </p:nvSpPr>
        <p:spPr>
          <a:xfrm>
            <a:off x="184809" y="1379207"/>
            <a:ext cx="1719125" cy="369332"/>
          </a:xfrm>
          <a:prstGeom prst="rect">
            <a:avLst/>
          </a:prstGeom>
        </p:spPr>
        <p:txBody>
          <a:bodyPr wrap="none">
            <a:spAutoFit/>
          </a:bodyPr>
          <a:lstStyle/>
          <a:p>
            <a:r>
              <a:rPr lang="en-US" b="1" dirty="0">
                <a:solidFill>
                  <a:srgbClr val="212121"/>
                </a:solidFill>
                <a:latin typeface="open sans"/>
              </a:rPr>
              <a:t>Data generation</a:t>
            </a:r>
            <a:endParaRPr lang="en-US" dirty="0"/>
          </a:p>
        </p:txBody>
      </p:sp>
      <p:sp>
        <p:nvSpPr>
          <p:cNvPr id="9" name="Rectangle 8">
            <a:extLst>
              <a:ext uri="{FF2B5EF4-FFF2-40B4-BE49-F238E27FC236}">
                <a16:creationId xmlns:a16="http://schemas.microsoft.com/office/drawing/2014/main" id="{ABCC55D6-C628-AC47-9503-F36DBE39988F}"/>
              </a:ext>
            </a:extLst>
          </p:cNvPr>
          <p:cNvSpPr/>
          <p:nvPr/>
        </p:nvSpPr>
        <p:spPr>
          <a:xfrm>
            <a:off x="-353796" y="4290345"/>
            <a:ext cx="7200479" cy="1643527"/>
          </a:xfrm>
          <a:prstGeom prst="rect">
            <a:avLst/>
          </a:prstGeom>
        </p:spPr>
        <p:txBody>
          <a:bodyPr wrap="square">
            <a:spAutoFit/>
          </a:bodyPr>
          <a:lstStyle/>
          <a:p>
            <a:pPr lvl="1"/>
            <a:r>
              <a:rPr lang="en-US" sz="1260" b="1" dirty="0">
                <a:solidFill>
                  <a:srgbClr val="006699"/>
                </a:solidFill>
                <a:latin typeface="Consolas" panose="020B0609020204030204" pitchFamily="49" charset="0"/>
              </a:rPr>
              <a:t>from </a:t>
            </a:r>
            <a:r>
              <a:rPr lang="en-US" sz="1260" b="1" dirty="0" err="1">
                <a:solidFill>
                  <a:srgbClr val="006699"/>
                </a:solidFill>
                <a:latin typeface="Consolas" panose="020B0609020204030204" pitchFamily="49" charset="0"/>
              </a:rPr>
              <a:t>numpy.linalg</a:t>
            </a:r>
            <a:r>
              <a:rPr lang="en-US" sz="1260" b="1" dirty="0">
                <a:solidFill>
                  <a:srgbClr val="006699"/>
                </a:solidFill>
                <a:latin typeface="Consolas" panose="020B0609020204030204" pitchFamily="49" charset="0"/>
              </a:rPr>
              <a:t> import </a:t>
            </a:r>
            <a:r>
              <a:rPr lang="en-US" sz="1260" b="1" dirty="0" err="1">
                <a:solidFill>
                  <a:srgbClr val="006699"/>
                </a:solidFill>
                <a:latin typeface="Consolas" panose="020B0609020204030204" pitchFamily="49" charset="0"/>
              </a:rPr>
              <a:t>inv</a:t>
            </a:r>
            <a:r>
              <a:rPr lang="en-US" sz="1260" b="1" dirty="0">
                <a:solidFill>
                  <a:srgbClr val="006699"/>
                </a:solidFill>
                <a:latin typeface="Consolas" panose="020B0609020204030204" pitchFamily="49" charset="0"/>
              </a:rPr>
              <a:t> </a:t>
            </a:r>
          </a:p>
          <a:p>
            <a:pPr lvl="1"/>
            <a:r>
              <a:rPr lang="en-US" sz="1260" b="1" dirty="0">
                <a:solidFill>
                  <a:srgbClr val="006699"/>
                </a:solidFill>
                <a:latin typeface="Consolas" panose="020B0609020204030204" pitchFamily="49" charset="0"/>
              </a:rPr>
              <a:t>def </a:t>
            </a:r>
            <a:r>
              <a:rPr lang="en-US" sz="1260" b="1" dirty="0" err="1">
                <a:solidFill>
                  <a:srgbClr val="006699"/>
                </a:solidFill>
                <a:latin typeface="Consolas" panose="020B0609020204030204" pitchFamily="49" charset="0"/>
              </a:rPr>
              <a:t>get_best_param</a:t>
            </a:r>
            <a:r>
              <a:rPr lang="en-US" sz="1260" b="1" dirty="0">
                <a:solidFill>
                  <a:srgbClr val="006699"/>
                </a:solidFill>
                <a:latin typeface="Consolas" panose="020B0609020204030204" pitchFamily="49" charset="0"/>
              </a:rPr>
              <a:t>(X, y):  </a:t>
            </a:r>
          </a:p>
          <a:p>
            <a:r>
              <a:rPr lang="en-US" sz="1260" dirty="0">
                <a:solidFill>
                  <a:srgbClr val="000000"/>
                </a:solidFill>
                <a:latin typeface="Consolas" panose="020B0609020204030204" pitchFamily="49" charset="0"/>
              </a:rPr>
              <a:t>    	</a:t>
            </a:r>
            <a:r>
              <a:rPr lang="en-US" sz="1260" dirty="0" err="1">
                <a:solidFill>
                  <a:srgbClr val="000000"/>
                </a:solidFill>
                <a:latin typeface="Consolas" panose="020B0609020204030204" pitchFamily="49" charset="0"/>
              </a:rPr>
              <a:t>X_transpose</a:t>
            </a:r>
            <a:r>
              <a:rPr lang="en-US" sz="1260" dirty="0">
                <a:solidFill>
                  <a:srgbClr val="000000"/>
                </a:solidFill>
                <a:latin typeface="Consolas" panose="020B0609020204030204" pitchFamily="49" charset="0"/>
              </a:rPr>
              <a:t> = X.T  </a:t>
            </a:r>
            <a:endParaRPr lang="en-US" sz="1260" dirty="0">
              <a:solidFill>
                <a:srgbClr val="5C5C5C"/>
              </a:solidFill>
              <a:latin typeface="Consolas" panose="020B0609020204030204" pitchFamily="49" charset="0"/>
            </a:endParaRPr>
          </a:p>
          <a:p>
            <a:r>
              <a:rPr lang="en-US" sz="1260" dirty="0">
                <a:solidFill>
                  <a:srgbClr val="000000"/>
                </a:solidFill>
                <a:latin typeface="Consolas" panose="020B0609020204030204" pitchFamily="49" charset="0"/>
              </a:rPr>
              <a:t>    	</a:t>
            </a:r>
            <a:r>
              <a:rPr lang="en-US" sz="1260" dirty="0" err="1">
                <a:solidFill>
                  <a:srgbClr val="000000"/>
                </a:solidFill>
                <a:latin typeface="Consolas" panose="020B0609020204030204" pitchFamily="49" charset="0"/>
              </a:rPr>
              <a:t>best_params</a:t>
            </a:r>
            <a:r>
              <a:rPr lang="en-US" sz="1260" dirty="0">
                <a:solidFill>
                  <a:srgbClr val="000000"/>
                </a:solidFill>
                <a:latin typeface="Consolas" panose="020B0609020204030204" pitchFamily="49" charset="0"/>
              </a:rPr>
              <a:t> = </a:t>
            </a:r>
            <a:r>
              <a:rPr lang="en-US" sz="1260" dirty="0" err="1">
                <a:solidFill>
                  <a:srgbClr val="000000"/>
                </a:solidFill>
                <a:latin typeface="Consolas" panose="020B0609020204030204" pitchFamily="49" charset="0"/>
              </a:rPr>
              <a:t>inv</a:t>
            </a:r>
            <a:r>
              <a:rPr lang="en-US" sz="1260" dirty="0">
                <a:solidFill>
                  <a:srgbClr val="000000"/>
                </a:solidFill>
                <a:latin typeface="Consolas" panose="020B0609020204030204" pitchFamily="49" charset="0"/>
              </a:rPr>
              <a:t>(</a:t>
            </a:r>
            <a:r>
              <a:rPr lang="en-US" sz="1260" dirty="0" err="1">
                <a:solidFill>
                  <a:srgbClr val="000000"/>
                </a:solidFill>
                <a:latin typeface="Consolas" panose="020B0609020204030204" pitchFamily="49" charset="0"/>
              </a:rPr>
              <a:t>X_transpose.dot</a:t>
            </a:r>
            <a:r>
              <a:rPr lang="en-US" sz="1260" dirty="0">
                <a:solidFill>
                  <a:srgbClr val="000000"/>
                </a:solidFill>
                <a:latin typeface="Consolas" panose="020B0609020204030204" pitchFamily="49" charset="0"/>
              </a:rPr>
              <a:t>(X)).dot(</a:t>
            </a:r>
            <a:r>
              <a:rPr lang="en-US" sz="1260" dirty="0" err="1">
                <a:solidFill>
                  <a:srgbClr val="000000"/>
                </a:solidFill>
                <a:latin typeface="Consolas" panose="020B0609020204030204" pitchFamily="49" charset="0"/>
              </a:rPr>
              <a:t>X_transpose</a:t>
            </a:r>
            <a:r>
              <a:rPr lang="en-US" sz="1260" dirty="0">
                <a:solidFill>
                  <a:srgbClr val="000000"/>
                </a:solidFill>
                <a:latin typeface="Consolas" panose="020B0609020204030204" pitchFamily="49" charset="0"/>
              </a:rPr>
              <a:t>).dot(y)  </a:t>
            </a:r>
            <a:endParaRPr lang="en-US" sz="1260" dirty="0">
              <a:solidFill>
                <a:srgbClr val="5C5C5C"/>
              </a:solidFill>
              <a:latin typeface="Consolas" panose="020B0609020204030204" pitchFamily="49" charset="0"/>
            </a:endParaRPr>
          </a:p>
          <a:p>
            <a:r>
              <a:rPr lang="en-US" sz="1260" dirty="0">
                <a:solidFill>
                  <a:srgbClr val="000000"/>
                </a:solidFill>
                <a:latin typeface="Consolas" panose="020B0609020204030204" pitchFamily="49" charset="0"/>
              </a:rPr>
              <a:t>    	</a:t>
            </a:r>
            <a:r>
              <a:rPr lang="en-US" sz="1260" dirty="0">
                <a:solidFill>
                  <a:srgbClr val="008200"/>
                </a:solidFill>
                <a:latin typeface="Consolas" panose="020B0609020204030204" pitchFamily="49" charset="0"/>
              </a:rPr>
              <a:t># normal equation</a:t>
            </a:r>
            <a:r>
              <a:rPr lang="en-US" sz="1260" dirty="0">
                <a:solidFill>
                  <a:srgbClr val="000000"/>
                </a:solidFill>
                <a:latin typeface="Consolas" panose="020B0609020204030204" pitchFamily="49" charset="0"/>
              </a:rPr>
              <a:t>  </a:t>
            </a:r>
            <a:endParaRPr lang="en-US" sz="1260" dirty="0">
              <a:solidFill>
                <a:srgbClr val="5C5C5C"/>
              </a:solidFill>
              <a:latin typeface="Consolas" panose="020B0609020204030204" pitchFamily="49" charset="0"/>
            </a:endParaRPr>
          </a:p>
          <a:p>
            <a:r>
              <a:rPr lang="en-US" sz="1260" dirty="0">
                <a:solidFill>
                  <a:srgbClr val="000000"/>
                </a:solidFill>
                <a:latin typeface="Consolas" panose="020B0609020204030204" pitchFamily="49" charset="0"/>
              </a:rPr>
              <a:t>    	</a:t>
            </a:r>
            <a:r>
              <a:rPr lang="en-US" sz="1260" dirty="0">
                <a:solidFill>
                  <a:srgbClr val="008200"/>
                </a:solidFill>
                <a:latin typeface="Consolas" panose="020B0609020204030204" pitchFamily="49" charset="0"/>
              </a:rPr>
              <a:t># </a:t>
            </a:r>
            <a:r>
              <a:rPr lang="en-US" sz="1260" dirty="0" err="1">
                <a:solidFill>
                  <a:srgbClr val="008200"/>
                </a:solidFill>
                <a:latin typeface="Consolas" panose="020B0609020204030204" pitchFamily="49" charset="0"/>
              </a:rPr>
              <a:t>theta_best</a:t>
            </a:r>
            <a:r>
              <a:rPr lang="en-US" sz="1260" dirty="0">
                <a:solidFill>
                  <a:srgbClr val="008200"/>
                </a:solidFill>
                <a:latin typeface="Consolas" panose="020B0609020204030204" pitchFamily="49" charset="0"/>
              </a:rPr>
              <a:t> = (X.T * X)^(-1) * X.T * y</a:t>
            </a:r>
            <a:r>
              <a:rPr lang="en-US" sz="1260" dirty="0">
                <a:solidFill>
                  <a:srgbClr val="000000"/>
                </a:solidFill>
                <a:latin typeface="Consolas" panose="020B0609020204030204" pitchFamily="49" charset="0"/>
              </a:rPr>
              <a:t>  </a:t>
            </a:r>
            <a:endParaRPr lang="en-US" sz="1260" dirty="0">
              <a:solidFill>
                <a:srgbClr val="5C5C5C"/>
              </a:solidFill>
              <a:latin typeface="Consolas" panose="020B0609020204030204" pitchFamily="49" charset="0"/>
            </a:endParaRPr>
          </a:p>
          <a:p>
            <a:r>
              <a:rPr lang="en-US" sz="1260" dirty="0">
                <a:solidFill>
                  <a:srgbClr val="000000"/>
                </a:solidFill>
                <a:latin typeface="Consolas" panose="020B0609020204030204" pitchFamily="49" charset="0"/>
              </a:rPr>
              <a:t>      </a:t>
            </a:r>
            <a:endParaRPr lang="en-US" sz="1260" dirty="0">
              <a:solidFill>
                <a:srgbClr val="5C5C5C"/>
              </a:solidFill>
              <a:latin typeface="Consolas" panose="020B0609020204030204" pitchFamily="49" charset="0"/>
            </a:endParaRPr>
          </a:p>
          <a:p>
            <a:r>
              <a:rPr lang="en-US" sz="1260" dirty="0">
                <a:solidFill>
                  <a:srgbClr val="000000"/>
                </a:solidFill>
                <a:latin typeface="Consolas" panose="020B0609020204030204" pitchFamily="49" charset="0"/>
              </a:rPr>
              <a:t>    	</a:t>
            </a:r>
            <a:r>
              <a:rPr lang="en-US" sz="1260" b="1" dirty="0">
                <a:solidFill>
                  <a:srgbClr val="006699"/>
                </a:solidFill>
                <a:latin typeface="Consolas" panose="020B0609020204030204" pitchFamily="49" charset="0"/>
              </a:rPr>
              <a:t>return</a:t>
            </a:r>
            <a:r>
              <a:rPr lang="en-US" sz="1260" dirty="0">
                <a:solidFill>
                  <a:srgbClr val="000000"/>
                </a:solidFill>
                <a:latin typeface="Consolas" panose="020B0609020204030204" pitchFamily="49" charset="0"/>
              </a:rPr>
              <a:t> </a:t>
            </a:r>
            <a:r>
              <a:rPr lang="en-US" sz="1260" dirty="0" err="1">
                <a:solidFill>
                  <a:srgbClr val="000000"/>
                </a:solidFill>
                <a:latin typeface="Consolas" panose="020B0609020204030204" pitchFamily="49" charset="0"/>
              </a:rPr>
              <a:t>best_params</a:t>
            </a:r>
            <a:r>
              <a:rPr lang="en-US" sz="1260" dirty="0">
                <a:solidFill>
                  <a:srgbClr val="000000"/>
                </a:solidFill>
                <a:latin typeface="Consolas" panose="020B0609020204030204" pitchFamily="49" charset="0"/>
              </a:rPr>
              <a:t> </a:t>
            </a:r>
            <a:r>
              <a:rPr lang="en-US" sz="1260" dirty="0">
                <a:solidFill>
                  <a:srgbClr val="008200"/>
                </a:solidFill>
                <a:latin typeface="Consolas" panose="020B0609020204030204" pitchFamily="49" charset="0"/>
              </a:rPr>
              <a:t># returns a list</a:t>
            </a:r>
            <a:r>
              <a:rPr lang="en-US" sz="1260" dirty="0">
                <a:solidFill>
                  <a:srgbClr val="000000"/>
                </a:solidFill>
                <a:latin typeface="Consolas" panose="020B0609020204030204" pitchFamily="49" charset="0"/>
              </a:rPr>
              <a:t>  </a:t>
            </a:r>
            <a:endParaRPr lang="en-US" sz="1260" dirty="0">
              <a:solidFill>
                <a:srgbClr val="5C5C5C"/>
              </a:solidFill>
              <a:latin typeface="Consolas" panose="020B0609020204030204" pitchFamily="49" charset="0"/>
            </a:endParaRPr>
          </a:p>
        </p:txBody>
      </p:sp>
      <p:pic>
        <p:nvPicPr>
          <p:cNvPr id="10" name="Picture 9">
            <a:extLst>
              <a:ext uri="{FF2B5EF4-FFF2-40B4-BE49-F238E27FC236}">
                <a16:creationId xmlns:a16="http://schemas.microsoft.com/office/drawing/2014/main" id="{72E90D2D-531C-2F42-B8C2-8C138C42A04E}"/>
              </a:ext>
            </a:extLst>
          </p:cNvPr>
          <p:cNvPicPr>
            <a:picLocks noChangeAspect="1"/>
          </p:cNvPicPr>
          <p:nvPr/>
        </p:nvPicPr>
        <p:blipFill rotWithShape="1">
          <a:blip r:embed="rId3"/>
          <a:srcRect t="7709"/>
          <a:stretch/>
        </p:blipFill>
        <p:spPr>
          <a:xfrm>
            <a:off x="6209994" y="342900"/>
            <a:ext cx="4671250" cy="4547381"/>
          </a:xfrm>
          <a:prstGeom prst="rect">
            <a:avLst/>
          </a:prstGeom>
        </p:spPr>
      </p:pic>
      <p:sp>
        <p:nvSpPr>
          <p:cNvPr id="11" name="Rectangle 10">
            <a:extLst>
              <a:ext uri="{FF2B5EF4-FFF2-40B4-BE49-F238E27FC236}">
                <a16:creationId xmlns:a16="http://schemas.microsoft.com/office/drawing/2014/main" id="{3AD056C7-70C9-4340-9DF9-E8020DA2383F}"/>
              </a:ext>
            </a:extLst>
          </p:cNvPr>
          <p:cNvSpPr/>
          <p:nvPr/>
        </p:nvSpPr>
        <p:spPr>
          <a:xfrm>
            <a:off x="6420308" y="4890282"/>
            <a:ext cx="4552492" cy="1255728"/>
          </a:xfrm>
          <a:prstGeom prst="rect">
            <a:avLst/>
          </a:prstGeom>
        </p:spPr>
        <p:txBody>
          <a:bodyPr wrap="square">
            <a:spAutoFit/>
          </a:bodyPr>
          <a:lstStyle/>
          <a:p>
            <a:r>
              <a:rPr lang="en-US" sz="1260" dirty="0" err="1">
                <a:solidFill>
                  <a:srgbClr val="000000"/>
                </a:solidFill>
                <a:latin typeface="Consolas" panose="020B0609020204030204" pitchFamily="49" charset="0"/>
              </a:rPr>
              <a:t>X_b</a:t>
            </a:r>
            <a:r>
              <a:rPr lang="en-US" sz="1260" dirty="0">
                <a:solidFill>
                  <a:srgbClr val="000000"/>
                </a:solidFill>
                <a:latin typeface="Consolas" panose="020B0609020204030204" pitchFamily="49" charset="0"/>
              </a:rPr>
              <a:t> = </a:t>
            </a:r>
            <a:r>
              <a:rPr lang="en-US" sz="1260" dirty="0" err="1">
                <a:solidFill>
                  <a:srgbClr val="000000"/>
                </a:solidFill>
                <a:latin typeface="Consolas" panose="020B0609020204030204" pitchFamily="49" charset="0"/>
              </a:rPr>
              <a:t>np.c</a:t>
            </a:r>
            <a:r>
              <a:rPr lang="en-US" sz="1260" dirty="0">
                <a:solidFill>
                  <a:srgbClr val="000000"/>
                </a:solidFill>
                <a:latin typeface="Consolas" panose="020B0609020204030204" pitchFamily="49" charset="0"/>
              </a:rPr>
              <a:t>_[</a:t>
            </a:r>
            <a:r>
              <a:rPr lang="en-US" sz="1260" dirty="0" err="1">
                <a:solidFill>
                  <a:srgbClr val="000000"/>
                </a:solidFill>
                <a:latin typeface="Consolas" panose="020B0609020204030204" pitchFamily="49" charset="0"/>
              </a:rPr>
              <a:t>np.ones</a:t>
            </a:r>
            <a:r>
              <a:rPr lang="en-US" sz="1260" dirty="0">
                <a:solidFill>
                  <a:srgbClr val="000000"/>
                </a:solidFill>
                <a:latin typeface="Consolas" panose="020B0609020204030204" pitchFamily="49" charset="0"/>
              </a:rPr>
              <a:t>((100, 1)), X] </a:t>
            </a:r>
          </a:p>
          <a:p>
            <a:r>
              <a:rPr lang="en-US" sz="1260" dirty="0">
                <a:solidFill>
                  <a:srgbClr val="008200"/>
                </a:solidFill>
                <a:latin typeface="Consolas" panose="020B0609020204030204" pitchFamily="49" charset="0"/>
              </a:rPr>
              <a:t># set bias term to 1 for each sample</a:t>
            </a:r>
            <a:r>
              <a:rPr lang="en-US" sz="1260" dirty="0">
                <a:solidFill>
                  <a:srgbClr val="000000"/>
                </a:solidFill>
                <a:latin typeface="Consolas" panose="020B0609020204030204" pitchFamily="49" charset="0"/>
              </a:rPr>
              <a:t>  </a:t>
            </a:r>
            <a:endParaRPr lang="en-US" sz="1260" dirty="0">
              <a:solidFill>
                <a:srgbClr val="5C5C5C"/>
              </a:solidFill>
              <a:latin typeface="Consolas" panose="020B0609020204030204" pitchFamily="49" charset="0"/>
            </a:endParaRPr>
          </a:p>
          <a:p>
            <a:r>
              <a:rPr lang="en-US" sz="1260" dirty="0" err="1">
                <a:solidFill>
                  <a:srgbClr val="000000"/>
                </a:solidFill>
                <a:latin typeface="Consolas" panose="020B0609020204030204" pitchFamily="49" charset="0"/>
              </a:rPr>
              <a:t>params</a:t>
            </a:r>
            <a:r>
              <a:rPr lang="en-US" sz="1260" dirty="0">
                <a:solidFill>
                  <a:srgbClr val="000000"/>
                </a:solidFill>
                <a:latin typeface="Consolas" panose="020B0609020204030204" pitchFamily="49" charset="0"/>
              </a:rPr>
              <a:t> = </a:t>
            </a:r>
            <a:r>
              <a:rPr lang="en-US" sz="1260" dirty="0" err="1">
                <a:solidFill>
                  <a:srgbClr val="000000"/>
                </a:solidFill>
                <a:latin typeface="Consolas" panose="020B0609020204030204" pitchFamily="49" charset="0"/>
              </a:rPr>
              <a:t>get_best_param</a:t>
            </a:r>
            <a:r>
              <a:rPr lang="en-US" sz="1260" dirty="0">
                <a:solidFill>
                  <a:srgbClr val="000000"/>
                </a:solidFill>
                <a:latin typeface="Consolas" panose="020B0609020204030204" pitchFamily="49" charset="0"/>
              </a:rPr>
              <a:t>(</a:t>
            </a:r>
            <a:r>
              <a:rPr lang="en-US" sz="1260" dirty="0" err="1">
                <a:solidFill>
                  <a:srgbClr val="000000"/>
                </a:solidFill>
                <a:latin typeface="Consolas" panose="020B0609020204030204" pitchFamily="49" charset="0"/>
              </a:rPr>
              <a:t>X_b</a:t>
            </a:r>
            <a:r>
              <a:rPr lang="en-US" sz="1260" dirty="0">
                <a:solidFill>
                  <a:srgbClr val="000000"/>
                </a:solidFill>
                <a:latin typeface="Consolas" panose="020B0609020204030204" pitchFamily="49" charset="0"/>
              </a:rPr>
              <a:t>, y)  </a:t>
            </a:r>
            <a:endParaRPr lang="en-US" sz="1260" dirty="0">
              <a:solidFill>
                <a:srgbClr val="5C5C5C"/>
              </a:solidFill>
              <a:latin typeface="Consolas" panose="020B0609020204030204" pitchFamily="49" charset="0"/>
            </a:endParaRPr>
          </a:p>
          <a:p>
            <a:r>
              <a:rPr lang="en-US" sz="1260" b="1" dirty="0">
                <a:solidFill>
                  <a:srgbClr val="006699"/>
                </a:solidFill>
                <a:latin typeface="Consolas" panose="020B0609020204030204" pitchFamily="49" charset="0"/>
              </a:rPr>
              <a:t>print</a:t>
            </a:r>
            <a:r>
              <a:rPr lang="en-US" sz="1260" dirty="0">
                <a:solidFill>
                  <a:srgbClr val="000000"/>
                </a:solidFill>
                <a:latin typeface="Consolas" panose="020B0609020204030204" pitchFamily="49" charset="0"/>
              </a:rPr>
              <a:t>(</a:t>
            </a:r>
            <a:r>
              <a:rPr lang="en-US" sz="1260" dirty="0" err="1">
                <a:solidFill>
                  <a:srgbClr val="000000"/>
                </a:solidFill>
                <a:latin typeface="Consolas" panose="020B0609020204030204" pitchFamily="49" charset="0"/>
              </a:rPr>
              <a:t>params</a:t>
            </a:r>
            <a:r>
              <a:rPr lang="en-US" sz="1260" dirty="0">
                <a:solidFill>
                  <a:srgbClr val="000000"/>
                </a:solidFill>
                <a:latin typeface="Consolas" panose="020B0609020204030204" pitchFamily="49" charset="0"/>
              </a:rPr>
              <a:t>)  </a:t>
            </a:r>
            <a:endParaRPr lang="en-US" sz="1260" dirty="0">
              <a:solidFill>
                <a:srgbClr val="5C5C5C"/>
              </a:solidFill>
              <a:latin typeface="Consolas" panose="020B0609020204030204" pitchFamily="49" charset="0"/>
            </a:endParaRPr>
          </a:p>
          <a:p>
            <a:r>
              <a:rPr lang="en-US" sz="1260" dirty="0">
                <a:solidFill>
                  <a:srgbClr val="000000"/>
                </a:solidFill>
                <a:latin typeface="Consolas" panose="020B0609020204030204" pitchFamily="49" charset="0"/>
              </a:rPr>
              <a:t>array([[ 3.94204397],  </a:t>
            </a:r>
            <a:endParaRPr lang="en-US" sz="1260" dirty="0">
              <a:solidFill>
                <a:srgbClr val="5C5C5C"/>
              </a:solidFill>
              <a:latin typeface="Consolas" panose="020B0609020204030204" pitchFamily="49" charset="0"/>
            </a:endParaRPr>
          </a:p>
          <a:p>
            <a:r>
              <a:rPr lang="en-US" sz="1260" dirty="0">
                <a:solidFill>
                  <a:srgbClr val="000000"/>
                </a:solidFill>
                <a:latin typeface="Consolas" panose="020B0609020204030204" pitchFamily="49" charset="0"/>
              </a:rPr>
              <a:t>       [ 3.08256508]])</a:t>
            </a:r>
            <a:endParaRPr lang="en-US" sz="1260" dirty="0">
              <a:solidFill>
                <a:srgbClr val="5C5C5C"/>
              </a:solidFill>
              <a:latin typeface="Consolas" panose="020B0609020204030204" pitchFamily="49" charset="0"/>
            </a:endParaRPr>
          </a:p>
        </p:txBody>
      </p:sp>
    </p:spTree>
    <p:extLst>
      <p:ext uri="{BB962C8B-B14F-4D97-AF65-F5344CB8AC3E}">
        <p14:creationId xmlns:p14="http://schemas.microsoft.com/office/powerpoint/2010/main" val="40108913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A180A6-19D1-F546-81BB-92B83B118DC5}"/>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00629576-E902-FD4C-A820-0B6E5D3A597B}"/>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B72FB293-24EC-924D-97B7-0A0C8C887E42}"/>
              </a:ext>
            </a:extLst>
          </p:cNvPr>
          <p:cNvPicPr>
            <a:picLocks noChangeAspect="1"/>
          </p:cNvPicPr>
          <p:nvPr/>
        </p:nvPicPr>
        <p:blipFill>
          <a:blip r:embed="rId2"/>
          <a:stretch>
            <a:fillRect/>
          </a:stretch>
        </p:blipFill>
        <p:spPr>
          <a:xfrm>
            <a:off x="282893" y="1630202"/>
            <a:ext cx="4732020" cy="2274570"/>
          </a:xfrm>
          <a:prstGeom prst="rect">
            <a:avLst/>
          </a:prstGeom>
        </p:spPr>
      </p:pic>
      <p:sp>
        <p:nvSpPr>
          <p:cNvPr id="8" name="Rectangle 7">
            <a:extLst>
              <a:ext uri="{FF2B5EF4-FFF2-40B4-BE49-F238E27FC236}">
                <a16:creationId xmlns:a16="http://schemas.microsoft.com/office/drawing/2014/main" id="{446C5765-B911-3D46-8597-AE2C4EADA46D}"/>
              </a:ext>
            </a:extLst>
          </p:cNvPr>
          <p:cNvSpPr/>
          <p:nvPr/>
        </p:nvSpPr>
        <p:spPr>
          <a:xfrm>
            <a:off x="175385" y="4257243"/>
            <a:ext cx="5486400" cy="1754326"/>
          </a:xfrm>
          <a:prstGeom prst="rect">
            <a:avLst/>
          </a:prstGeom>
        </p:spPr>
        <p:txBody>
          <a:bodyPr wrap="square">
            <a:spAutoFit/>
          </a:bodyPr>
          <a:lstStyle/>
          <a:p>
            <a:r>
              <a:rPr lang="en-US" dirty="0" err="1">
                <a:solidFill>
                  <a:srgbClr val="000000"/>
                </a:solidFill>
                <a:latin typeface="Consolas" panose="020B0609020204030204" pitchFamily="49" charset="0"/>
              </a:rPr>
              <a:t>plt.plot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test_X</a:t>
            </a:r>
            <a:r>
              <a:rPr lang="en-US" dirty="0">
                <a:solidFill>
                  <a:srgbClr val="000000"/>
                </a:solidFill>
                <a:latin typeface="Consolas" panose="020B0609020204030204" pitchFamily="49" charset="0"/>
              </a:rPr>
              <a:t>, prediction, </a:t>
            </a:r>
            <a:r>
              <a:rPr lang="en-US" dirty="0">
                <a:solidFill>
                  <a:srgbClr val="0000FF"/>
                </a:solidFill>
                <a:latin typeface="Consolas" panose="020B0609020204030204" pitchFamily="49" charset="0"/>
              </a:rPr>
              <a:t>"r--"</a:t>
            </a:r>
            <a:r>
              <a:rPr lang="en-US" dirty="0">
                <a:solidFill>
                  <a:srgbClr val="000000"/>
                </a:solidFill>
                <a:latin typeface="Consolas" panose="020B0609020204030204" pitchFamily="49" charset="0"/>
              </a:rPr>
              <a:t>)  </a:t>
            </a:r>
            <a:endParaRPr lang="en-US" dirty="0">
              <a:solidFill>
                <a:srgbClr val="5C5C5C"/>
              </a:solidFill>
              <a:latin typeface="Consolas" panose="020B0609020204030204" pitchFamily="49" charset="0"/>
            </a:endParaRPr>
          </a:p>
          <a:p>
            <a:r>
              <a:rPr lang="en-US" dirty="0" err="1">
                <a:solidFill>
                  <a:srgbClr val="000000"/>
                </a:solidFill>
                <a:latin typeface="Consolas" panose="020B0609020204030204" pitchFamily="49" charset="0"/>
              </a:rPr>
              <a:t>plt.plot</a:t>
            </a:r>
            <a:r>
              <a:rPr lang="en-US" dirty="0">
                <a:solidFill>
                  <a:srgbClr val="000000"/>
                </a:solidFill>
                <a:latin typeface="Consolas" panose="020B0609020204030204" pitchFamily="49" charset="0"/>
              </a:rPr>
              <a:t>(X, y, </a:t>
            </a:r>
            <a:r>
              <a:rPr lang="en-US" dirty="0">
                <a:solidFill>
                  <a:srgbClr val="0000FF"/>
                </a:solidFill>
                <a:latin typeface="Consolas" panose="020B0609020204030204" pitchFamily="49" charset="0"/>
              </a:rPr>
              <a:t>"b."</a:t>
            </a:r>
            <a:r>
              <a:rPr lang="en-US" dirty="0">
                <a:solidFill>
                  <a:srgbClr val="000000"/>
                </a:solidFill>
                <a:latin typeface="Consolas" panose="020B0609020204030204" pitchFamily="49" charset="0"/>
              </a:rPr>
              <a:t>)  </a:t>
            </a:r>
            <a:endParaRPr lang="en-US" dirty="0">
              <a:solidFill>
                <a:srgbClr val="5C5C5C"/>
              </a:solidFill>
              <a:latin typeface="Consolas" panose="020B0609020204030204" pitchFamily="49" charset="0"/>
            </a:endParaRPr>
          </a:p>
          <a:p>
            <a:r>
              <a:rPr lang="en-US" dirty="0" err="1">
                <a:solidFill>
                  <a:srgbClr val="000000"/>
                </a:solidFill>
                <a:latin typeface="Consolas" panose="020B0609020204030204" pitchFamily="49" charset="0"/>
              </a:rPr>
              <a:t>plt.axis</a:t>
            </a:r>
            <a:r>
              <a:rPr lang="en-US" dirty="0">
                <a:solidFill>
                  <a:srgbClr val="000000"/>
                </a:solidFill>
                <a:latin typeface="Consolas" panose="020B0609020204030204" pitchFamily="49" charset="0"/>
              </a:rPr>
              <a:t>([0, 2, 0, 15]) </a:t>
            </a:r>
          </a:p>
          <a:p>
            <a:r>
              <a:rPr lang="en-US" dirty="0">
                <a:solidFill>
                  <a:srgbClr val="008200"/>
                </a:solidFill>
                <a:latin typeface="Consolas" panose="020B0609020204030204" pitchFamily="49" charset="0"/>
              </a:rPr>
              <a:t># x axis range 0 to 2, y axis range 0 to 15</a:t>
            </a:r>
            <a:r>
              <a:rPr lang="en-US" dirty="0">
                <a:solidFill>
                  <a:srgbClr val="000000"/>
                </a:solidFill>
                <a:latin typeface="Consolas" panose="020B0609020204030204" pitchFamily="49" charset="0"/>
              </a:rPr>
              <a:t>  </a:t>
            </a:r>
            <a:endParaRPr lang="en-US" dirty="0">
              <a:solidFill>
                <a:srgbClr val="5C5C5C"/>
              </a:solidFill>
              <a:latin typeface="Consolas" panose="020B0609020204030204" pitchFamily="49" charset="0"/>
            </a:endParaRPr>
          </a:p>
          <a:p>
            <a:r>
              <a:rPr lang="en-US" dirty="0" err="1">
                <a:solidFill>
                  <a:srgbClr val="000000"/>
                </a:solidFill>
                <a:latin typeface="Consolas" panose="020B0609020204030204" pitchFamily="49" charset="0"/>
              </a:rPr>
              <a:t>plt.show</a:t>
            </a:r>
            <a:r>
              <a:rPr lang="en-US" dirty="0">
                <a:solidFill>
                  <a:srgbClr val="000000"/>
                </a:solidFill>
                <a:latin typeface="Consolas" panose="020B0609020204030204" pitchFamily="49" charset="0"/>
              </a:rPr>
              <a:t>() </a:t>
            </a:r>
            <a:endParaRPr lang="en-US" b="0" i="0" u="none" strike="noStrike" dirty="0">
              <a:solidFill>
                <a:srgbClr val="5C5C5C"/>
              </a:solidFill>
              <a:effectLst/>
              <a:latin typeface="Consolas" panose="020B0609020204030204" pitchFamily="49" charset="0"/>
            </a:endParaRPr>
          </a:p>
        </p:txBody>
      </p:sp>
      <p:pic>
        <p:nvPicPr>
          <p:cNvPr id="9" name="Picture 8">
            <a:extLst>
              <a:ext uri="{FF2B5EF4-FFF2-40B4-BE49-F238E27FC236}">
                <a16:creationId xmlns:a16="http://schemas.microsoft.com/office/drawing/2014/main" id="{06307C67-6C86-DD4F-A480-B69A8AA58A6F}"/>
              </a:ext>
            </a:extLst>
          </p:cNvPr>
          <p:cNvPicPr>
            <a:picLocks noChangeAspect="1"/>
          </p:cNvPicPr>
          <p:nvPr/>
        </p:nvPicPr>
        <p:blipFill>
          <a:blip r:embed="rId3"/>
          <a:stretch>
            <a:fillRect/>
          </a:stretch>
        </p:blipFill>
        <p:spPr>
          <a:xfrm>
            <a:off x="5159040" y="960120"/>
            <a:ext cx="5875020" cy="3863340"/>
          </a:xfrm>
          <a:prstGeom prst="rect">
            <a:avLst/>
          </a:prstGeom>
        </p:spPr>
      </p:pic>
    </p:spTree>
    <p:extLst>
      <p:ext uri="{BB962C8B-B14F-4D97-AF65-F5344CB8AC3E}">
        <p14:creationId xmlns:p14="http://schemas.microsoft.com/office/powerpoint/2010/main" val="15266936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5C6EC-DFBE-FE4F-9E9B-14F169AC6747}"/>
              </a:ext>
            </a:extLst>
          </p:cNvPr>
          <p:cNvSpPr>
            <a:spLocks noGrp="1"/>
          </p:cNvSpPr>
          <p:nvPr>
            <p:ph type="title"/>
          </p:nvPr>
        </p:nvSpPr>
        <p:spPr/>
        <p:txBody>
          <a:bodyPr/>
          <a:lstStyle/>
          <a:p>
            <a:r>
              <a:rPr lang="en-US" dirty="0" err="1"/>
              <a:t>SKLearn</a:t>
            </a:r>
            <a:endParaRPr lang="en-US" dirty="0"/>
          </a:p>
        </p:txBody>
      </p:sp>
      <p:sp>
        <p:nvSpPr>
          <p:cNvPr id="3" name="Content Placeholder 2">
            <a:extLst>
              <a:ext uri="{FF2B5EF4-FFF2-40B4-BE49-F238E27FC236}">
                <a16:creationId xmlns:a16="http://schemas.microsoft.com/office/drawing/2014/main" id="{EBB50808-4CA5-8547-8ED6-25172A1C689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9A9FB92A-700B-8D4E-93C1-74EF565D67CD}"/>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432988C6-A282-A64C-AFCE-98162A96A013}"/>
              </a:ext>
            </a:extLst>
          </p:cNvPr>
          <p:cNvPicPr>
            <a:picLocks noChangeAspect="1"/>
          </p:cNvPicPr>
          <p:nvPr/>
        </p:nvPicPr>
        <p:blipFill>
          <a:blip r:embed="rId2"/>
          <a:stretch>
            <a:fillRect/>
          </a:stretch>
        </p:blipFill>
        <p:spPr>
          <a:xfrm>
            <a:off x="999556" y="2120900"/>
            <a:ext cx="5674294" cy="2419312"/>
          </a:xfrm>
          <a:prstGeom prst="rect">
            <a:avLst/>
          </a:prstGeom>
        </p:spPr>
      </p:pic>
    </p:spTree>
    <p:extLst>
      <p:ext uri="{BB962C8B-B14F-4D97-AF65-F5344CB8AC3E}">
        <p14:creationId xmlns:p14="http://schemas.microsoft.com/office/powerpoint/2010/main" val="3108360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6B52-A313-9D44-8D7C-90CFB039810D}"/>
              </a:ext>
            </a:extLst>
          </p:cNvPr>
          <p:cNvSpPr>
            <a:spLocks noGrp="1"/>
          </p:cNvSpPr>
          <p:nvPr>
            <p:ph type="title"/>
          </p:nvPr>
        </p:nvSpPr>
        <p:spPr>
          <a:xfrm>
            <a:off x="228600" y="-119063"/>
            <a:ext cx="9051925" cy="1609725"/>
          </a:xfrm>
        </p:spPr>
        <p:txBody>
          <a:bodyPr/>
          <a:lstStyle/>
          <a:p>
            <a:r>
              <a:rPr lang="en-US" dirty="0"/>
              <a:t>Gradient Descent </a:t>
            </a:r>
          </a:p>
        </p:txBody>
      </p:sp>
      <p:sp>
        <p:nvSpPr>
          <p:cNvPr id="3" name="Content Placeholder 2">
            <a:extLst>
              <a:ext uri="{FF2B5EF4-FFF2-40B4-BE49-F238E27FC236}">
                <a16:creationId xmlns:a16="http://schemas.microsoft.com/office/drawing/2014/main" id="{7820E9EE-D81B-FC49-B68F-B9437ED07A18}"/>
              </a:ext>
            </a:extLst>
          </p:cNvPr>
          <p:cNvSpPr>
            <a:spLocks noGrp="1"/>
          </p:cNvSpPr>
          <p:nvPr>
            <p:ph idx="1"/>
          </p:nvPr>
        </p:nvSpPr>
        <p:spPr>
          <a:xfrm>
            <a:off x="217488" y="1219200"/>
            <a:ext cx="9051925" cy="4051300"/>
          </a:xfrm>
        </p:spPr>
        <p:txBody>
          <a:bodyPr/>
          <a:lstStyle/>
          <a:p>
            <a:r>
              <a:rPr lang="en-US" dirty="0"/>
              <a:t> The goal is to </a:t>
            </a:r>
            <a:r>
              <a:rPr lang="en-US" b="1" dirty="0"/>
              <a:t>minimize the cost function</a:t>
            </a:r>
            <a:r>
              <a:rPr lang="en-US" dirty="0"/>
              <a:t>.</a:t>
            </a:r>
          </a:p>
          <a:p>
            <a:r>
              <a:rPr lang="en-US" dirty="0"/>
              <a:t>Minimizing any function means finding the deepest valley in that function. </a:t>
            </a:r>
          </a:p>
          <a:p>
            <a:r>
              <a:rPr lang="en-US" dirty="0"/>
              <a:t>means getting to the lowest error value possible or increasing the accuracy of the model. </a:t>
            </a:r>
          </a:p>
          <a:p>
            <a:r>
              <a:rPr lang="en-US" dirty="0"/>
              <a:t>We increase the accuracy by iterating over a training data set while tweaking the parameters (the weights and biases) of our model.</a:t>
            </a:r>
          </a:p>
          <a:p>
            <a:r>
              <a:rPr lang="en-US" dirty="0">
                <a:solidFill>
                  <a:srgbClr val="FF0000"/>
                </a:solidFill>
              </a:rPr>
              <a:t> Do you remember the Calculus course?!?!</a:t>
            </a:r>
          </a:p>
          <a:p>
            <a:r>
              <a:rPr lang="en-US" dirty="0"/>
              <a:t> Using calculus, we know that the slope of a function is the derivative of the function with respect to a value. </a:t>
            </a:r>
            <a:r>
              <a:rPr lang="en-US" i="1" dirty="0"/>
              <a:t>This slope always points to the nearest valley!</a:t>
            </a:r>
          </a:p>
          <a:p>
            <a:r>
              <a:rPr lang="en-US" dirty="0"/>
              <a:t>Gradient Descent is a very generic optimization algorithm capable of finding optimal solutions to a wide range of problems.</a:t>
            </a:r>
          </a:p>
          <a:p>
            <a:endParaRPr lang="en-US" i="1" dirty="0"/>
          </a:p>
          <a:p>
            <a:endParaRPr lang="en-US" dirty="0"/>
          </a:p>
        </p:txBody>
      </p:sp>
      <p:sp>
        <p:nvSpPr>
          <p:cNvPr id="4" name="Date Placeholder 3">
            <a:extLst>
              <a:ext uri="{FF2B5EF4-FFF2-40B4-BE49-F238E27FC236}">
                <a16:creationId xmlns:a16="http://schemas.microsoft.com/office/drawing/2014/main" id="{ED2A823D-9C41-2A42-85EF-A876C7401449}"/>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1069997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53CEF-1BFB-0145-97C5-9FB1858A66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348408-2D74-C848-8B7B-B11949C0CBF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C20704C-761B-5C4B-A678-5A8D32EE5A27}"/>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FDCF8971-F6B0-2049-99EF-0875D89FC0D2}"/>
              </a:ext>
            </a:extLst>
          </p:cNvPr>
          <p:cNvPicPr>
            <a:picLocks noChangeAspect="1"/>
          </p:cNvPicPr>
          <p:nvPr/>
        </p:nvPicPr>
        <p:blipFill>
          <a:blip r:embed="rId2"/>
          <a:stretch>
            <a:fillRect/>
          </a:stretch>
        </p:blipFill>
        <p:spPr>
          <a:xfrm>
            <a:off x="0" y="426525"/>
            <a:ext cx="9173980" cy="5561881"/>
          </a:xfrm>
          <a:prstGeom prst="rect">
            <a:avLst/>
          </a:prstGeom>
        </p:spPr>
      </p:pic>
      <p:sp>
        <p:nvSpPr>
          <p:cNvPr id="8" name="Rectangle 7">
            <a:extLst>
              <a:ext uri="{FF2B5EF4-FFF2-40B4-BE49-F238E27FC236}">
                <a16:creationId xmlns:a16="http://schemas.microsoft.com/office/drawing/2014/main" id="{926A39AB-D68A-374D-8B54-0A0E72FEFC1A}"/>
              </a:ext>
            </a:extLst>
          </p:cNvPr>
          <p:cNvSpPr/>
          <p:nvPr/>
        </p:nvSpPr>
        <p:spPr>
          <a:xfrm>
            <a:off x="5407104" y="3195456"/>
            <a:ext cx="4983214" cy="646331"/>
          </a:xfrm>
          <a:prstGeom prst="rect">
            <a:avLst/>
          </a:prstGeom>
        </p:spPr>
        <p:txBody>
          <a:bodyPr wrap="square">
            <a:spAutoFit/>
          </a:bodyPr>
          <a:lstStyle/>
          <a:p>
            <a:r>
              <a:rPr lang="en-US" dirty="0">
                <a:solidFill>
                  <a:srgbClr val="FF0000"/>
                </a:solidFill>
                <a:latin typeface="Times" pitchFamily="2" charset="0"/>
              </a:rPr>
              <a:t>Once the gradient is zero, you have reached a minimum!</a:t>
            </a:r>
            <a:endParaRPr lang="en-US" dirty="0">
              <a:solidFill>
                <a:srgbClr val="FF0000"/>
              </a:solidFill>
              <a:effectLst/>
              <a:latin typeface="Times" pitchFamily="2" charset="0"/>
            </a:endParaRPr>
          </a:p>
        </p:txBody>
      </p:sp>
    </p:spTree>
    <p:extLst>
      <p:ext uri="{BB962C8B-B14F-4D97-AF65-F5344CB8AC3E}">
        <p14:creationId xmlns:p14="http://schemas.microsoft.com/office/powerpoint/2010/main" val="4762568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2E07E-EA4D-BC4C-AA0D-20203CBF8402}"/>
              </a:ext>
            </a:extLst>
          </p:cNvPr>
          <p:cNvSpPr>
            <a:spLocks noGrp="1"/>
          </p:cNvSpPr>
          <p:nvPr>
            <p:ph type="title"/>
          </p:nvPr>
        </p:nvSpPr>
        <p:spPr>
          <a:xfrm>
            <a:off x="381000" y="29648"/>
            <a:ext cx="9051925" cy="1609725"/>
          </a:xfrm>
        </p:spPr>
        <p:txBody>
          <a:bodyPr/>
          <a:lstStyle/>
          <a:p>
            <a:r>
              <a:rPr lang="en-US" dirty="0"/>
              <a:t>Stop! Do you know how to do that?</a:t>
            </a:r>
          </a:p>
        </p:txBody>
      </p:sp>
      <p:sp>
        <p:nvSpPr>
          <p:cNvPr id="3" name="Content Placeholder 2">
            <a:extLst>
              <a:ext uri="{FF2B5EF4-FFF2-40B4-BE49-F238E27FC236}">
                <a16:creationId xmlns:a16="http://schemas.microsoft.com/office/drawing/2014/main" id="{1842F410-B387-2249-8BF3-42D7B9A85242}"/>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4DB98662-B97D-814B-8DF0-A5929349AC90}"/>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4618E14B-8B80-0446-886B-656EB7001F63}"/>
              </a:ext>
            </a:extLst>
          </p:cNvPr>
          <p:cNvPicPr>
            <a:picLocks noChangeAspect="1"/>
          </p:cNvPicPr>
          <p:nvPr/>
        </p:nvPicPr>
        <p:blipFill>
          <a:blip r:embed="rId2"/>
          <a:stretch>
            <a:fillRect/>
          </a:stretch>
        </p:blipFill>
        <p:spPr>
          <a:xfrm>
            <a:off x="138036" y="1371600"/>
            <a:ext cx="7029527" cy="3509807"/>
          </a:xfrm>
          <a:prstGeom prst="rect">
            <a:avLst/>
          </a:prstGeom>
        </p:spPr>
      </p:pic>
      <p:pic>
        <p:nvPicPr>
          <p:cNvPr id="8" name="Picture 7">
            <a:extLst>
              <a:ext uri="{FF2B5EF4-FFF2-40B4-BE49-F238E27FC236}">
                <a16:creationId xmlns:a16="http://schemas.microsoft.com/office/drawing/2014/main" id="{079CEF3B-CA9E-3E44-B617-D88DD2F125D6}"/>
              </a:ext>
            </a:extLst>
          </p:cNvPr>
          <p:cNvPicPr>
            <a:picLocks noChangeAspect="1"/>
          </p:cNvPicPr>
          <p:nvPr/>
        </p:nvPicPr>
        <p:blipFill>
          <a:blip r:embed="rId3"/>
          <a:stretch>
            <a:fillRect/>
          </a:stretch>
        </p:blipFill>
        <p:spPr>
          <a:xfrm>
            <a:off x="7467220" y="2032822"/>
            <a:ext cx="3355609" cy="3813592"/>
          </a:xfrm>
          <a:prstGeom prst="rect">
            <a:avLst/>
          </a:prstGeom>
        </p:spPr>
      </p:pic>
      <p:sp>
        <p:nvSpPr>
          <p:cNvPr id="5" name="TextBox 4">
            <a:extLst>
              <a:ext uri="{FF2B5EF4-FFF2-40B4-BE49-F238E27FC236}">
                <a16:creationId xmlns:a16="http://schemas.microsoft.com/office/drawing/2014/main" id="{897A442E-22ED-2249-9675-3B6CAE432E91}"/>
              </a:ext>
            </a:extLst>
          </p:cNvPr>
          <p:cNvSpPr txBox="1"/>
          <p:nvPr/>
        </p:nvSpPr>
        <p:spPr>
          <a:xfrm>
            <a:off x="620118" y="5902881"/>
            <a:ext cx="4104281" cy="369332"/>
          </a:xfrm>
          <a:prstGeom prst="rect">
            <a:avLst/>
          </a:prstGeom>
          <a:noFill/>
        </p:spPr>
        <p:txBody>
          <a:bodyPr wrap="square" rtlCol="0">
            <a:spAutoFit/>
          </a:bodyPr>
          <a:lstStyle/>
          <a:p>
            <a:r>
              <a:rPr lang="en-US" dirty="0"/>
              <a:t>We want to make f(x, y)=0</a:t>
            </a:r>
          </a:p>
        </p:txBody>
      </p:sp>
    </p:spTree>
    <p:extLst>
      <p:ext uri="{BB962C8B-B14F-4D97-AF65-F5344CB8AC3E}">
        <p14:creationId xmlns:p14="http://schemas.microsoft.com/office/powerpoint/2010/main" val="4085400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E6AE6-A78B-D14F-9554-D05B3328718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C2C961A-731B-BA4D-A390-212D7E03B8D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8DA7572-CCDD-C649-9E94-8B17F5E71D5A}"/>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DEC4E4A1-4F6F-084D-BF45-32642317A223}"/>
              </a:ext>
            </a:extLst>
          </p:cNvPr>
          <p:cNvPicPr>
            <a:picLocks noChangeAspect="1"/>
          </p:cNvPicPr>
          <p:nvPr/>
        </p:nvPicPr>
        <p:blipFill>
          <a:blip r:embed="rId2"/>
          <a:stretch>
            <a:fillRect/>
          </a:stretch>
        </p:blipFill>
        <p:spPr>
          <a:xfrm>
            <a:off x="0" y="806846"/>
            <a:ext cx="6639331" cy="4635333"/>
          </a:xfrm>
          <a:prstGeom prst="rect">
            <a:avLst/>
          </a:prstGeom>
        </p:spPr>
      </p:pic>
      <p:sp>
        <p:nvSpPr>
          <p:cNvPr id="8" name="Rectangle 7">
            <a:extLst>
              <a:ext uri="{FF2B5EF4-FFF2-40B4-BE49-F238E27FC236}">
                <a16:creationId xmlns:a16="http://schemas.microsoft.com/office/drawing/2014/main" id="{202D45F2-3E7D-9D49-9ACC-226FD5DBAF1D}"/>
              </a:ext>
            </a:extLst>
          </p:cNvPr>
          <p:cNvSpPr/>
          <p:nvPr/>
        </p:nvSpPr>
        <p:spPr>
          <a:xfrm>
            <a:off x="1072309" y="5551722"/>
            <a:ext cx="4994124" cy="369332"/>
          </a:xfrm>
          <a:prstGeom prst="rect">
            <a:avLst/>
          </a:prstGeom>
        </p:spPr>
        <p:txBody>
          <a:bodyPr wrap="none">
            <a:spAutoFit/>
          </a:bodyPr>
          <a:lstStyle/>
          <a:p>
            <a:r>
              <a:rPr lang="en-US" dirty="0">
                <a:solidFill>
                  <a:srgbClr val="FF0000"/>
                </a:solidFill>
                <a:latin typeface="medium-content-serif-font"/>
              </a:rPr>
              <a:t>would give an output of 7.99 which is less than 8 </a:t>
            </a:r>
            <a:r>
              <a:rPr lang="en-US" dirty="0">
                <a:solidFill>
                  <a:srgbClr val="FF0000"/>
                </a:solidFill>
                <a:latin typeface="medium-content-serif-font"/>
                <a:sym typeface="Wingdings" pitchFamily="2" charset="2"/>
              </a:rPr>
              <a:t></a:t>
            </a:r>
            <a:endParaRPr lang="en-US" dirty="0">
              <a:solidFill>
                <a:srgbClr val="FF0000"/>
              </a:solidFill>
            </a:endParaRPr>
          </a:p>
        </p:txBody>
      </p:sp>
      <p:sp>
        <p:nvSpPr>
          <p:cNvPr id="9" name="Rectangle 8">
            <a:extLst>
              <a:ext uri="{FF2B5EF4-FFF2-40B4-BE49-F238E27FC236}">
                <a16:creationId xmlns:a16="http://schemas.microsoft.com/office/drawing/2014/main" id="{5C4358E5-5983-F646-B0BB-2A79D3D6707B}"/>
              </a:ext>
            </a:extLst>
          </p:cNvPr>
          <p:cNvSpPr/>
          <p:nvPr/>
        </p:nvSpPr>
        <p:spPr>
          <a:xfrm>
            <a:off x="5600899" y="2935133"/>
            <a:ext cx="4930417" cy="1477328"/>
          </a:xfrm>
          <a:prstGeom prst="rect">
            <a:avLst/>
          </a:prstGeom>
        </p:spPr>
        <p:txBody>
          <a:bodyPr wrap="square">
            <a:spAutoFit/>
          </a:bodyPr>
          <a:lstStyle/>
          <a:p>
            <a:r>
              <a:rPr lang="en-US" dirty="0">
                <a:latin typeface="medium-content-serif-font"/>
              </a:rPr>
              <a:t>So, if we repeat the above process for 4000 times we will get the value of x = -2 and y = 2.0 leading us to give the output of our function f(x, y) = 0. So we have got the expected values of x and y that cause our function to give the minimum value of 0.</a:t>
            </a:r>
            <a:endParaRPr lang="en-US" dirty="0"/>
          </a:p>
        </p:txBody>
      </p:sp>
    </p:spTree>
    <p:extLst>
      <p:ext uri="{BB962C8B-B14F-4D97-AF65-F5344CB8AC3E}">
        <p14:creationId xmlns:p14="http://schemas.microsoft.com/office/powerpoint/2010/main" val="1116836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4">
            <a:extLst>
              <a:ext uri="{FF2B5EF4-FFF2-40B4-BE49-F238E27FC236}">
                <a16:creationId xmlns:a16="http://schemas.microsoft.com/office/drawing/2014/main" id="{88FB2552-0D68-9648-8557-5238F91A2EA1}"/>
              </a:ext>
            </a:extLst>
          </p:cNvPr>
          <p:cNvSpPr>
            <a:spLocks noGrp="1" noChangeArrowheads="1"/>
          </p:cNvSpPr>
          <p:nvPr>
            <p:ph type="title"/>
          </p:nvPr>
        </p:nvSpPr>
        <p:spPr>
          <a:xfrm>
            <a:off x="152400" y="-152400"/>
            <a:ext cx="9052560" cy="1609344"/>
          </a:xfrm>
        </p:spPr>
        <p:txBody>
          <a:bodyPr/>
          <a:lstStyle/>
          <a:p>
            <a:pPr defTabSz="822960" fontAlgn="auto">
              <a:spcAft>
                <a:spcPts val="0"/>
              </a:spcAft>
              <a:defRPr/>
            </a:pPr>
            <a:r>
              <a:rPr lang="en-US" altLang="en-US" sz="4860" dirty="0"/>
              <a:t>Classification techniques</a:t>
            </a:r>
          </a:p>
        </p:txBody>
      </p:sp>
      <p:sp>
        <p:nvSpPr>
          <p:cNvPr id="10242" name="Rectangle 5">
            <a:extLst>
              <a:ext uri="{FF2B5EF4-FFF2-40B4-BE49-F238E27FC236}">
                <a16:creationId xmlns:a16="http://schemas.microsoft.com/office/drawing/2014/main" id="{48937863-4DDF-614E-A4C3-8610117F6332}"/>
              </a:ext>
            </a:extLst>
          </p:cNvPr>
          <p:cNvSpPr>
            <a:spLocks noGrp="1" noChangeArrowheads="1"/>
          </p:cNvSpPr>
          <p:nvPr>
            <p:ph idx="1"/>
          </p:nvPr>
        </p:nvSpPr>
        <p:spPr bwMode="auto">
          <a:xfrm>
            <a:off x="304800" y="1371600"/>
            <a:ext cx="9982200" cy="6384925"/>
          </a:xfrm>
        </p:spPr>
        <p:txBody>
          <a:bodyPr wrap="square" numCol="1" anchor="t" anchorCtr="0" compatLnSpc="1">
            <a:prstTxWarp prst="textNoShape">
              <a:avLst/>
            </a:prstTxWarp>
          </a:bodyPr>
          <a:lstStyle/>
          <a:p>
            <a:r>
              <a:rPr lang="en-US" altLang="en-US" sz="2400"/>
              <a:t>Decision trees</a:t>
            </a:r>
          </a:p>
          <a:p>
            <a:r>
              <a:rPr lang="en-US" altLang="en-US" sz="2400"/>
              <a:t>Rule-based methods</a:t>
            </a:r>
          </a:p>
          <a:p>
            <a:r>
              <a:rPr lang="en-US" altLang="en-US" sz="2400"/>
              <a:t>Logistic regression</a:t>
            </a:r>
          </a:p>
          <a:p>
            <a:r>
              <a:rPr lang="en-US" altLang="en-US" sz="2400"/>
              <a:t>Discriminant analysis</a:t>
            </a:r>
          </a:p>
          <a:p>
            <a:r>
              <a:rPr lang="en-US" altLang="en-US" sz="2400"/>
              <a:t>k-Nearest neighbor (instance-based learning)</a:t>
            </a:r>
          </a:p>
          <a:p>
            <a:r>
              <a:rPr lang="en-US" altLang="en-US" sz="2400"/>
              <a:t>Naïve Bayes</a:t>
            </a:r>
          </a:p>
          <a:p>
            <a:r>
              <a:rPr lang="en-US" altLang="en-US" sz="2400"/>
              <a:t>Neural networks</a:t>
            </a:r>
          </a:p>
          <a:p>
            <a:r>
              <a:rPr lang="en-US" altLang="en-US" sz="2400"/>
              <a:t>Support vector machines</a:t>
            </a:r>
          </a:p>
          <a:p>
            <a:r>
              <a:rPr lang="en-US" altLang="en-US" sz="2400"/>
              <a:t>Bayesian belief networks</a:t>
            </a:r>
          </a:p>
          <a:p>
            <a:pPr>
              <a:buFont typeface="Monotype Sorts" pitchFamily="2" charset="2"/>
              <a:buNone/>
            </a:pPr>
            <a:endParaRPr lang="en-US" altLang="en-US"/>
          </a:p>
        </p:txBody>
      </p:sp>
      <p:sp>
        <p:nvSpPr>
          <p:cNvPr id="2" name="Date Placeholder 1">
            <a:extLst>
              <a:ext uri="{FF2B5EF4-FFF2-40B4-BE49-F238E27FC236}">
                <a16:creationId xmlns:a16="http://schemas.microsoft.com/office/drawing/2014/main" id="{72E500D1-CFBE-EF44-920E-281348FC8D05}"/>
              </a:ext>
            </a:extLst>
          </p:cNvPr>
          <p:cNvSpPr>
            <a:spLocks noGrp="1"/>
          </p:cNvSpPr>
          <p:nvPr>
            <p:ph type="dt" sz="half" idx="10"/>
          </p:nvPr>
        </p:nvSpPr>
        <p:spPr/>
        <p:txBody>
          <a:bodyPr/>
          <a:lstStyle/>
          <a:p>
            <a:pPr>
              <a:defRPr/>
            </a:pPr>
            <a:r>
              <a:rPr lang="en-US"/>
              <a:t>First Semester 2021-2022</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5D58E-179C-B648-8AEE-3F5081211961}"/>
              </a:ext>
            </a:extLst>
          </p:cNvPr>
          <p:cNvSpPr>
            <a:spLocks noGrp="1"/>
          </p:cNvSpPr>
          <p:nvPr>
            <p:ph type="title"/>
          </p:nvPr>
        </p:nvSpPr>
        <p:spPr>
          <a:xfrm>
            <a:off x="381000" y="-6589"/>
            <a:ext cx="9051925" cy="1609725"/>
          </a:xfrm>
        </p:spPr>
        <p:txBody>
          <a:bodyPr/>
          <a:lstStyle/>
          <a:p>
            <a:r>
              <a:rPr lang="en-US" dirty="0"/>
              <a:t>Example</a:t>
            </a:r>
          </a:p>
        </p:txBody>
      </p:sp>
      <p:sp>
        <p:nvSpPr>
          <p:cNvPr id="3" name="Content Placeholder 2">
            <a:extLst>
              <a:ext uri="{FF2B5EF4-FFF2-40B4-BE49-F238E27FC236}">
                <a16:creationId xmlns:a16="http://schemas.microsoft.com/office/drawing/2014/main" id="{79AEA91F-483F-8F4E-B195-FB5C2342B4BE}"/>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1BCA5A89-68C9-1E4A-8CCB-107FC04AB633}"/>
              </a:ext>
            </a:extLst>
          </p:cNvPr>
          <p:cNvSpPr>
            <a:spLocks noGrp="1"/>
          </p:cNvSpPr>
          <p:nvPr>
            <p:ph type="dt" sz="half" idx="10"/>
          </p:nvPr>
        </p:nvSpPr>
        <p:spPr/>
        <p:txBody>
          <a:bodyPr/>
          <a:lstStyle/>
          <a:p>
            <a:pPr>
              <a:defRPr/>
            </a:pPr>
            <a:r>
              <a:rPr lang="en-US"/>
              <a:t>First Semester 2021-2022</a:t>
            </a:r>
            <a:endParaRPr lang="en-US" dirty="0"/>
          </a:p>
        </p:txBody>
      </p:sp>
      <p:pic>
        <p:nvPicPr>
          <p:cNvPr id="7" name="Picture 6">
            <a:extLst>
              <a:ext uri="{FF2B5EF4-FFF2-40B4-BE49-F238E27FC236}">
                <a16:creationId xmlns:a16="http://schemas.microsoft.com/office/drawing/2014/main" id="{3AB7C3CB-4C28-9B40-BE01-518CE69F0D27}"/>
              </a:ext>
            </a:extLst>
          </p:cNvPr>
          <p:cNvPicPr>
            <a:picLocks noChangeAspect="1"/>
          </p:cNvPicPr>
          <p:nvPr/>
        </p:nvPicPr>
        <p:blipFill>
          <a:blip r:embed="rId2"/>
          <a:stretch>
            <a:fillRect/>
          </a:stretch>
        </p:blipFill>
        <p:spPr>
          <a:xfrm>
            <a:off x="139520" y="1857403"/>
            <a:ext cx="7028043" cy="3846055"/>
          </a:xfrm>
          <a:prstGeom prst="rect">
            <a:avLst/>
          </a:prstGeom>
        </p:spPr>
      </p:pic>
      <p:pic>
        <p:nvPicPr>
          <p:cNvPr id="8" name="Picture 7">
            <a:extLst>
              <a:ext uri="{FF2B5EF4-FFF2-40B4-BE49-F238E27FC236}">
                <a16:creationId xmlns:a16="http://schemas.microsoft.com/office/drawing/2014/main" id="{56025C71-C4D8-A342-9E46-7BFEB46A531D}"/>
              </a:ext>
            </a:extLst>
          </p:cNvPr>
          <p:cNvPicPr>
            <a:picLocks noChangeAspect="1"/>
          </p:cNvPicPr>
          <p:nvPr/>
        </p:nvPicPr>
        <p:blipFill>
          <a:blip r:embed="rId3"/>
          <a:stretch>
            <a:fillRect/>
          </a:stretch>
        </p:blipFill>
        <p:spPr>
          <a:xfrm>
            <a:off x="8281853" y="3156255"/>
            <a:ext cx="2506020" cy="624176"/>
          </a:xfrm>
          <a:prstGeom prst="rect">
            <a:avLst/>
          </a:prstGeom>
        </p:spPr>
      </p:pic>
      <p:pic>
        <p:nvPicPr>
          <p:cNvPr id="9" name="Picture 8">
            <a:extLst>
              <a:ext uri="{FF2B5EF4-FFF2-40B4-BE49-F238E27FC236}">
                <a16:creationId xmlns:a16="http://schemas.microsoft.com/office/drawing/2014/main" id="{56F7F1B1-A322-734D-ADE2-A8967BBE70C8}"/>
              </a:ext>
            </a:extLst>
          </p:cNvPr>
          <p:cNvPicPr>
            <a:picLocks noChangeAspect="1"/>
          </p:cNvPicPr>
          <p:nvPr/>
        </p:nvPicPr>
        <p:blipFill>
          <a:blip r:embed="rId4"/>
          <a:stretch>
            <a:fillRect/>
          </a:stretch>
        </p:blipFill>
        <p:spPr>
          <a:xfrm>
            <a:off x="8146514" y="3741652"/>
            <a:ext cx="2857500" cy="2520462"/>
          </a:xfrm>
          <a:prstGeom prst="rect">
            <a:avLst/>
          </a:prstGeom>
        </p:spPr>
      </p:pic>
      <p:sp>
        <p:nvSpPr>
          <p:cNvPr id="5" name="TextBox 4">
            <a:extLst>
              <a:ext uri="{FF2B5EF4-FFF2-40B4-BE49-F238E27FC236}">
                <a16:creationId xmlns:a16="http://schemas.microsoft.com/office/drawing/2014/main" id="{94ACC7C7-B419-834D-8F6E-8DBABCE93D2A}"/>
              </a:ext>
            </a:extLst>
          </p:cNvPr>
          <p:cNvSpPr txBox="1"/>
          <p:nvPr/>
        </p:nvSpPr>
        <p:spPr>
          <a:xfrm>
            <a:off x="7504323" y="241237"/>
            <a:ext cx="3536414" cy="923330"/>
          </a:xfrm>
          <a:prstGeom prst="rect">
            <a:avLst/>
          </a:prstGeom>
          <a:noFill/>
        </p:spPr>
        <p:txBody>
          <a:bodyPr wrap="square" rtlCol="0">
            <a:spAutoFit/>
          </a:bodyPr>
          <a:lstStyle/>
          <a:p>
            <a:r>
              <a:rPr lang="en-US" dirty="0"/>
              <a:t>Weight   0.5      Height   1.4</a:t>
            </a:r>
          </a:p>
          <a:p>
            <a:r>
              <a:rPr lang="en-US" dirty="0"/>
              <a:t>Weight   2.3      Height  1.9</a:t>
            </a:r>
          </a:p>
          <a:p>
            <a:r>
              <a:rPr lang="en-US" dirty="0"/>
              <a:t>Weight   2.9      Height   3.2</a:t>
            </a:r>
          </a:p>
        </p:txBody>
      </p:sp>
      <p:pic>
        <p:nvPicPr>
          <p:cNvPr id="10" name="Picture 9">
            <a:extLst>
              <a:ext uri="{FF2B5EF4-FFF2-40B4-BE49-F238E27FC236}">
                <a16:creationId xmlns:a16="http://schemas.microsoft.com/office/drawing/2014/main" id="{8E42689E-81ED-7444-AD87-8BDEE3A5A777}"/>
              </a:ext>
            </a:extLst>
          </p:cNvPr>
          <p:cNvPicPr>
            <a:picLocks noChangeAspect="1"/>
          </p:cNvPicPr>
          <p:nvPr/>
        </p:nvPicPr>
        <p:blipFill>
          <a:blip r:embed="rId5"/>
          <a:stretch>
            <a:fillRect/>
          </a:stretch>
        </p:blipFill>
        <p:spPr>
          <a:xfrm>
            <a:off x="2438400" y="1555358"/>
            <a:ext cx="4648200" cy="428491"/>
          </a:xfrm>
          <a:prstGeom prst="rect">
            <a:avLst/>
          </a:prstGeom>
        </p:spPr>
      </p:pic>
      <p:sp>
        <p:nvSpPr>
          <p:cNvPr id="11" name="TextBox 10">
            <a:extLst>
              <a:ext uri="{FF2B5EF4-FFF2-40B4-BE49-F238E27FC236}">
                <a16:creationId xmlns:a16="http://schemas.microsoft.com/office/drawing/2014/main" id="{42693C9B-EF5F-DA49-ABD2-389AC2316490}"/>
              </a:ext>
            </a:extLst>
          </p:cNvPr>
          <p:cNvSpPr txBox="1"/>
          <p:nvPr/>
        </p:nvSpPr>
        <p:spPr>
          <a:xfrm>
            <a:off x="6939863" y="1682331"/>
            <a:ext cx="4248838" cy="523220"/>
          </a:xfrm>
          <a:prstGeom prst="rect">
            <a:avLst/>
          </a:prstGeom>
          <a:noFill/>
        </p:spPr>
        <p:txBody>
          <a:bodyPr wrap="square" rtlCol="0">
            <a:spAutoFit/>
          </a:bodyPr>
          <a:lstStyle/>
          <a:p>
            <a:pPr algn="ctr"/>
            <a:r>
              <a:rPr lang="en-US" sz="1400" dirty="0">
                <a:solidFill>
                  <a:srgbClr val="FF0000"/>
                </a:solidFill>
              </a:rPr>
              <a:t>We will use 0.64 for slope for now to find intercept </a:t>
            </a:r>
          </a:p>
        </p:txBody>
      </p:sp>
    </p:spTree>
    <p:extLst>
      <p:ext uri="{BB962C8B-B14F-4D97-AF65-F5344CB8AC3E}">
        <p14:creationId xmlns:p14="http://schemas.microsoft.com/office/powerpoint/2010/main" val="31947635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6A73-8CDE-9D4D-884D-D0C72D9BF4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E2CF64E-86F0-EC44-837F-476F05296052}"/>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6DA81DF2-1B8C-F746-8DB6-37B45E04AD57}"/>
              </a:ext>
            </a:extLst>
          </p:cNvPr>
          <p:cNvSpPr>
            <a:spLocks noGrp="1"/>
          </p:cNvSpPr>
          <p:nvPr>
            <p:ph type="dt" sz="half" idx="10"/>
          </p:nvPr>
        </p:nvSpPr>
        <p:spPr/>
        <p:txBody>
          <a:bodyPr/>
          <a:lstStyle/>
          <a:p>
            <a:pPr>
              <a:defRPr/>
            </a:pPr>
            <a:r>
              <a:rPr lang="en-US"/>
              <a:t>First Semester 2021-2022</a:t>
            </a:r>
            <a:endParaRPr lang="en-US" dirty="0"/>
          </a:p>
        </p:txBody>
      </p:sp>
      <p:pic>
        <p:nvPicPr>
          <p:cNvPr id="7" name="Picture 6">
            <a:extLst>
              <a:ext uri="{FF2B5EF4-FFF2-40B4-BE49-F238E27FC236}">
                <a16:creationId xmlns:a16="http://schemas.microsoft.com/office/drawing/2014/main" id="{FEF4809E-F6B7-B548-AC5D-CB4DF57C5F95}"/>
              </a:ext>
            </a:extLst>
          </p:cNvPr>
          <p:cNvPicPr>
            <a:picLocks noChangeAspect="1"/>
          </p:cNvPicPr>
          <p:nvPr/>
        </p:nvPicPr>
        <p:blipFill>
          <a:blip r:embed="rId2"/>
          <a:stretch>
            <a:fillRect/>
          </a:stretch>
        </p:blipFill>
        <p:spPr>
          <a:xfrm>
            <a:off x="922005" y="-23884"/>
            <a:ext cx="7554912" cy="2905736"/>
          </a:xfrm>
          <a:prstGeom prst="rect">
            <a:avLst/>
          </a:prstGeom>
        </p:spPr>
      </p:pic>
      <p:pic>
        <p:nvPicPr>
          <p:cNvPr id="8" name="Picture 7">
            <a:extLst>
              <a:ext uri="{FF2B5EF4-FFF2-40B4-BE49-F238E27FC236}">
                <a16:creationId xmlns:a16="http://schemas.microsoft.com/office/drawing/2014/main" id="{B2A2558F-2388-1841-A8F8-457CDAB0B882}"/>
              </a:ext>
            </a:extLst>
          </p:cNvPr>
          <p:cNvPicPr>
            <a:picLocks noChangeAspect="1"/>
          </p:cNvPicPr>
          <p:nvPr/>
        </p:nvPicPr>
        <p:blipFill>
          <a:blip r:embed="rId3"/>
          <a:stretch>
            <a:fillRect/>
          </a:stretch>
        </p:blipFill>
        <p:spPr>
          <a:xfrm>
            <a:off x="922005" y="3731203"/>
            <a:ext cx="6858000" cy="3126219"/>
          </a:xfrm>
          <a:prstGeom prst="rect">
            <a:avLst/>
          </a:prstGeom>
        </p:spPr>
      </p:pic>
      <p:pic>
        <p:nvPicPr>
          <p:cNvPr id="9" name="Picture 8">
            <a:extLst>
              <a:ext uri="{FF2B5EF4-FFF2-40B4-BE49-F238E27FC236}">
                <a16:creationId xmlns:a16="http://schemas.microsoft.com/office/drawing/2014/main" id="{3F1F7507-B91F-B54B-AACD-97CD6AD4723B}"/>
              </a:ext>
            </a:extLst>
          </p:cNvPr>
          <p:cNvPicPr>
            <a:picLocks noChangeAspect="1"/>
          </p:cNvPicPr>
          <p:nvPr/>
        </p:nvPicPr>
        <p:blipFill>
          <a:blip r:embed="rId4"/>
          <a:stretch>
            <a:fillRect/>
          </a:stretch>
        </p:blipFill>
        <p:spPr>
          <a:xfrm>
            <a:off x="7714543" y="4549540"/>
            <a:ext cx="2300995" cy="1297997"/>
          </a:xfrm>
          <a:prstGeom prst="rect">
            <a:avLst/>
          </a:prstGeom>
        </p:spPr>
      </p:pic>
      <p:pic>
        <p:nvPicPr>
          <p:cNvPr id="10" name="Picture 9">
            <a:extLst>
              <a:ext uri="{FF2B5EF4-FFF2-40B4-BE49-F238E27FC236}">
                <a16:creationId xmlns:a16="http://schemas.microsoft.com/office/drawing/2014/main" id="{3912E8CD-93C5-CC4F-ADAA-BC82A18E8580}"/>
              </a:ext>
            </a:extLst>
          </p:cNvPr>
          <p:cNvPicPr>
            <a:picLocks noChangeAspect="1"/>
          </p:cNvPicPr>
          <p:nvPr/>
        </p:nvPicPr>
        <p:blipFill>
          <a:blip r:embed="rId5"/>
          <a:stretch>
            <a:fillRect/>
          </a:stretch>
        </p:blipFill>
        <p:spPr>
          <a:xfrm>
            <a:off x="1500187" y="3289090"/>
            <a:ext cx="5173663" cy="442113"/>
          </a:xfrm>
          <a:prstGeom prst="rect">
            <a:avLst/>
          </a:prstGeom>
        </p:spPr>
      </p:pic>
    </p:spTree>
    <p:extLst>
      <p:ext uri="{BB962C8B-B14F-4D97-AF65-F5344CB8AC3E}">
        <p14:creationId xmlns:p14="http://schemas.microsoft.com/office/powerpoint/2010/main" val="10363354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EB3E4-16F2-D345-8D96-8BB44247FAB5}"/>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E3B4D74C-7CFD-F44F-B747-966DC15ACDBC}"/>
              </a:ext>
            </a:extLst>
          </p:cNvPr>
          <p:cNvSpPr>
            <a:spLocks noGrp="1"/>
          </p:cNvSpPr>
          <p:nvPr>
            <p:ph type="dt" sz="half" idx="10"/>
          </p:nvPr>
        </p:nvSpPr>
        <p:spPr/>
        <p:txBody>
          <a:bodyPr/>
          <a:lstStyle/>
          <a:p>
            <a:pPr>
              <a:defRPr/>
            </a:pPr>
            <a:r>
              <a:rPr lang="en-US"/>
              <a:t>First Semester 2021-2022</a:t>
            </a:r>
            <a:endParaRPr lang="en-US" dirty="0"/>
          </a:p>
        </p:txBody>
      </p:sp>
      <p:pic>
        <p:nvPicPr>
          <p:cNvPr id="7" name="Picture 6">
            <a:extLst>
              <a:ext uri="{FF2B5EF4-FFF2-40B4-BE49-F238E27FC236}">
                <a16:creationId xmlns:a16="http://schemas.microsoft.com/office/drawing/2014/main" id="{8877E03C-F5E1-0848-BB81-A3ADC0B72691}"/>
              </a:ext>
            </a:extLst>
          </p:cNvPr>
          <p:cNvPicPr>
            <a:picLocks noChangeAspect="1"/>
          </p:cNvPicPr>
          <p:nvPr/>
        </p:nvPicPr>
        <p:blipFill>
          <a:blip r:embed="rId2"/>
          <a:stretch>
            <a:fillRect/>
          </a:stretch>
        </p:blipFill>
        <p:spPr>
          <a:xfrm>
            <a:off x="0" y="6824"/>
            <a:ext cx="4495800" cy="2985154"/>
          </a:xfrm>
          <a:prstGeom prst="rect">
            <a:avLst/>
          </a:prstGeom>
        </p:spPr>
      </p:pic>
      <p:pic>
        <p:nvPicPr>
          <p:cNvPr id="8" name="Picture 7">
            <a:extLst>
              <a:ext uri="{FF2B5EF4-FFF2-40B4-BE49-F238E27FC236}">
                <a16:creationId xmlns:a16="http://schemas.microsoft.com/office/drawing/2014/main" id="{D3129A4F-8776-3649-AB11-56AD535D24D4}"/>
              </a:ext>
            </a:extLst>
          </p:cNvPr>
          <p:cNvPicPr>
            <a:picLocks noChangeAspect="1"/>
          </p:cNvPicPr>
          <p:nvPr/>
        </p:nvPicPr>
        <p:blipFill>
          <a:blip r:embed="rId3"/>
          <a:stretch>
            <a:fillRect/>
          </a:stretch>
        </p:blipFill>
        <p:spPr>
          <a:xfrm>
            <a:off x="4813227" y="156019"/>
            <a:ext cx="6175023" cy="2733207"/>
          </a:xfrm>
          <a:prstGeom prst="rect">
            <a:avLst/>
          </a:prstGeom>
        </p:spPr>
      </p:pic>
      <p:pic>
        <p:nvPicPr>
          <p:cNvPr id="9" name="Content Placeholder 8">
            <a:extLst>
              <a:ext uri="{FF2B5EF4-FFF2-40B4-BE49-F238E27FC236}">
                <a16:creationId xmlns:a16="http://schemas.microsoft.com/office/drawing/2014/main" id="{BD77F5C6-A29B-5549-A72D-921059D5A103}"/>
              </a:ext>
            </a:extLst>
          </p:cNvPr>
          <p:cNvPicPr>
            <a:picLocks noGrp="1" noChangeAspect="1"/>
          </p:cNvPicPr>
          <p:nvPr>
            <p:ph idx="1"/>
          </p:nvPr>
        </p:nvPicPr>
        <p:blipFill>
          <a:blip r:embed="rId4"/>
          <a:stretch>
            <a:fillRect/>
          </a:stretch>
        </p:blipFill>
        <p:spPr>
          <a:xfrm>
            <a:off x="9058275" y="40635"/>
            <a:ext cx="1914525" cy="775987"/>
          </a:xfrm>
          <a:prstGeom prst="rect">
            <a:avLst/>
          </a:prstGeom>
        </p:spPr>
      </p:pic>
      <p:pic>
        <p:nvPicPr>
          <p:cNvPr id="10" name="Picture 9">
            <a:extLst>
              <a:ext uri="{FF2B5EF4-FFF2-40B4-BE49-F238E27FC236}">
                <a16:creationId xmlns:a16="http://schemas.microsoft.com/office/drawing/2014/main" id="{0304B06A-6365-4549-BC95-962A2B04B941}"/>
              </a:ext>
            </a:extLst>
          </p:cNvPr>
          <p:cNvPicPr>
            <a:picLocks noChangeAspect="1"/>
          </p:cNvPicPr>
          <p:nvPr/>
        </p:nvPicPr>
        <p:blipFill>
          <a:blip r:embed="rId5"/>
          <a:stretch>
            <a:fillRect/>
          </a:stretch>
        </p:blipFill>
        <p:spPr>
          <a:xfrm>
            <a:off x="0" y="3813716"/>
            <a:ext cx="6477000" cy="1596117"/>
          </a:xfrm>
          <a:prstGeom prst="rect">
            <a:avLst/>
          </a:prstGeom>
        </p:spPr>
      </p:pic>
      <p:pic>
        <p:nvPicPr>
          <p:cNvPr id="11" name="Picture 10">
            <a:extLst>
              <a:ext uri="{FF2B5EF4-FFF2-40B4-BE49-F238E27FC236}">
                <a16:creationId xmlns:a16="http://schemas.microsoft.com/office/drawing/2014/main" id="{64A24705-0066-AF4E-8D3D-386DF8EA6F03}"/>
              </a:ext>
            </a:extLst>
          </p:cNvPr>
          <p:cNvPicPr>
            <a:picLocks noChangeAspect="1"/>
          </p:cNvPicPr>
          <p:nvPr/>
        </p:nvPicPr>
        <p:blipFill>
          <a:blip r:embed="rId6"/>
          <a:stretch>
            <a:fillRect/>
          </a:stretch>
        </p:blipFill>
        <p:spPr>
          <a:xfrm>
            <a:off x="6953064" y="4413242"/>
            <a:ext cx="3757467" cy="1306945"/>
          </a:xfrm>
          <a:prstGeom prst="rect">
            <a:avLst/>
          </a:prstGeom>
        </p:spPr>
      </p:pic>
      <p:pic>
        <p:nvPicPr>
          <p:cNvPr id="12" name="Picture 11">
            <a:extLst>
              <a:ext uri="{FF2B5EF4-FFF2-40B4-BE49-F238E27FC236}">
                <a16:creationId xmlns:a16="http://schemas.microsoft.com/office/drawing/2014/main" id="{95D0BF2D-F5AD-5D49-BBD9-B24A9E23CD76}"/>
              </a:ext>
            </a:extLst>
          </p:cNvPr>
          <p:cNvPicPr>
            <a:picLocks noChangeAspect="1"/>
          </p:cNvPicPr>
          <p:nvPr/>
        </p:nvPicPr>
        <p:blipFill>
          <a:blip r:embed="rId7"/>
          <a:stretch>
            <a:fillRect/>
          </a:stretch>
        </p:blipFill>
        <p:spPr>
          <a:xfrm>
            <a:off x="957186" y="5767727"/>
            <a:ext cx="3135313" cy="1008970"/>
          </a:xfrm>
          <a:prstGeom prst="rect">
            <a:avLst/>
          </a:prstGeom>
        </p:spPr>
      </p:pic>
      <p:pic>
        <p:nvPicPr>
          <p:cNvPr id="13" name="Picture 12">
            <a:extLst>
              <a:ext uri="{FF2B5EF4-FFF2-40B4-BE49-F238E27FC236}">
                <a16:creationId xmlns:a16="http://schemas.microsoft.com/office/drawing/2014/main" id="{FCD54FE3-D2CB-3748-B521-F260D49B9306}"/>
              </a:ext>
            </a:extLst>
          </p:cNvPr>
          <p:cNvPicPr>
            <a:picLocks noChangeAspect="1"/>
          </p:cNvPicPr>
          <p:nvPr/>
        </p:nvPicPr>
        <p:blipFill>
          <a:blip r:embed="rId8"/>
          <a:stretch>
            <a:fillRect/>
          </a:stretch>
        </p:blipFill>
        <p:spPr>
          <a:xfrm>
            <a:off x="5308718" y="5767727"/>
            <a:ext cx="2336564" cy="1008971"/>
          </a:xfrm>
          <a:prstGeom prst="rect">
            <a:avLst/>
          </a:prstGeom>
        </p:spPr>
      </p:pic>
      <p:pic>
        <p:nvPicPr>
          <p:cNvPr id="14" name="Picture 13">
            <a:extLst>
              <a:ext uri="{FF2B5EF4-FFF2-40B4-BE49-F238E27FC236}">
                <a16:creationId xmlns:a16="http://schemas.microsoft.com/office/drawing/2014/main" id="{6026177E-589F-994C-98F2-00B043CAB29D}"/>
              </a:ext>
            </a:extLst>
          </p:cNvPr>
          <p:cNvPicPr>
            <a:picLocks noChangeAspect="1"/>
          </p:cNvPicPr>
          <p:nvPr/>
        </p:nvPicPr>
        <p:blipFill>
          <a:blip r:embed="rId9"/>
          <a:stretch>
            <a:fillRect/>
          </a:stretch>
        </p:blipFill>
        <p:spPr>
          <a:xfrm>
            <a:off x="6605587" y="3121934"/>
            <a:ext cx="4367213" cy="1218277"/>
          </a:xfrm>
          <a:prstGeom prst="rect">
            <a:avLst/>
          </a:prstGeom>
        </p:spPr>
      </p:pic>
    </p:spTree>
    <p:extLst>
      <p:ext uri="{BB962C8B-B14F-4D97-AF65-F5344CB8AC3E}">
        <p14:creationId xmlns:p14="http://schemas.microsoft.com/office/powerpoint/2010/main" val="14299889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18CC-15C6-364F-890F-1F524BC64A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E647FA-C2BB-A545-B415-75F7F5E243C1}"/>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BECD4822-5591-F04E-BE5A-8BE9AC986297}"/>
              </a:ext>
            </a:extLst>
          </p:cNvPr>
          <p:cNvSpPr>
            <a:spLocks noGrp="1"/>
          </p:cNvSpPr>
          <p:nvPr>
            <p:ph type="dt" sz="half" idx="10"/>
          </p:nvPr>
        </p:nvSpPr>
        <p:spPr/>
        <p:txBody>
          <a:bodyPr/>
          <a:lstStyle/>
          <a:p>
            <a:pPr>
              <a:defRPr/>
            </a:pPr>
            <a:r>
              <a:rPr lang="en-US"/>
              <a:t>First Semester 2021-2022</a:t>
            </a:r>
            <a:endParaRPr lang="en-US" dirty="0"/>
          </a:p>
        </p:txBody>
      </p:sp>
      <p:pic>
        <p:nvPicPr>
          <p:cNvPr id="7" name="Picture 6">
            <a:extLst>
              <a:ext uri="{FF2B5EF4-FFF2-40B4-BE49-F238E27FC236}">
                <a16:creationId xmlns:a16="http://schemas.microsoft.com/office/drawing/2014/main" id="{39E40276-8B9A-5E4B-ADEB-48D78BA9640C}"/>
              </a:ext>
            </a:extLst>
          </p:cNvPr>
          <p:cNvPicPr>
            <a:picLocks noChangeAspect="1"/>
          </p:cNvPicPr>
          <p:nvPr/>
        </p:nvPicPr>
        <p:blipFill>
          <a:blip r:embed="rId2"/>
          <a:stretch>
            <a:fillRect/>
          </a:stretch>
        </p:blipFill>
        <p:spPr>
          <a:xfrm>
            <a:off x="5687" y="66874"/>
            <a:ext cx="7620000" cy="3177773"/>
          </a:xfrm>
          <a:prstGeom prst="rect">
            <a:avLst/>
          </a:prstGeom>
        </p:spPr>
      </p:pic>
      <p:pic>
        <p:nvPicPr>
          <p:cNvPr id="8" name="Picture 7">
            <a:extLst>
              <a:ext uri="{FF2B5EF4-FFF2-40B4-BE49-F238E27FC236}">
                <a16:creationId xmlns:a16="http://schemas.microsoft.com/office/drawing/2014/main" id="{60941B24-2E94-5941-8BAE-95567C31E0E5}"/>
              </a:ext>
            </a:extLst>
          </p:cNvPr>
          <p:cNvPicPr>
            <a:picLocks noChangeAspect="1"/>
          </p:cNvPicPr>
          <p:nvPr/>
        </p:nvPicPr>
        <p:blipFill>
          <a:blip r:embed="rId3"/>
          <a:stretch>
            <a:fillRect/>
          </a:stretch>
        </p:blipFill>
        <p:spPr>
          <a:xfrm>
            <a:off x="-31845" y="3691721"/>
            <a:ext cx="7635242" cy="2945618"/>
          </a:xfrm>
          <a:prstGeom prst="rect">
            <a:avLst/>
          </a:prstGeom>
        </p:spPr>
      </p:pic>
      <p:pic>
        <p:nvPicPr>
          <p:cNvPr id="9" name="Picture 8">
            <a:extLst>
              <a:ext uri="{FF2B5EF4-FFF2-40B4-BE49-F238E27FC236}">
                <a16:creationId xmlns:a16="http://schemas.microsoft.com/office/drawing/2014/main" id="{EDD6B759-D8A5-074B-81BA-5CF0E2BA3BDB}"/>
              </a:ext>
            </a:extLst>
          </p:cNvPr>
          <p:cNvPicPr>
            <a:picLocks noChangeAspect="1"/>
          </p:cNvPicPr>
          <p:nvPr/>
        </p:nvPicPr>
        <p:blipFill>
          <a:blip r:embed="rId4"/>
          <a:stretch>
            <a:fillRect/>
          </a:stretch>
        </p:blipFill>
        <p:spPr>
          <a:xfrm>
            <a:off x="7772400" y="3552123"/>
            <a:ext cx="3050135" cy="486477"/>
          </a:xfrm>
          <a:prstGeom prst="rect">
            <a:avLst/>
          </a:prstGeom>
        </p:spPr>
      </p:pic>
      <p:pic>
        <p:nvPicPr>
          <p:cNvPr id="10" name="Picture 9">
            <a:extLst>
              <a:ext uri="{FF2B5EF4-FFF2-40B4-BE49-F238E27FC236}">
                <a16:creationId xmlns:a16="http://schemas.microsoft.com/office/drawing/2014/main" id="{4D141BBD-612E-5F43-A647-D39A572242E9}"/>
              </a:ext>
            </a:extLst>
          </p:cNvPr>
          <p:cNvPicPr>
            <a:picLocks noChangeAspect="1"/>
          </p:cNvPicPr>
          <p:nvPr/>
        </p:nvPicPr>
        <p:blipFill>
          <a:blip r:embed="rId5"/>
          <a:stretch>
            <a:fillRect/>
          </a:stretch>
        </p:blipFill>
        <p:spPr>
          <a:xfrm>
            <a:off x="7848600" y="4038600"/>
            <a:ext cx="2946400" cy="1226339"/>
          </a:xfrm>
          <a:prstGeom prst="rect">
            <a:avLst/>
          </a:prstGeom>
        </p:spPr>
      </p:pic>
      <p:pic>
        <p:nvPicPr>
          <p:cNvPr id="11" name="Picture 10">
            <a:extLst>
              <a:ext uri="{FF2B5EF4-FFF2-40B4-BE49-F238E27FC236}">
                <a16:creationId xmlns:a16="http://schemas.microsoft.com/office/drawing/2014/main" id="{9FE39C09-CF7D-DA43-9C04-22DFA960F63C}"/>
              </a:ext>
            </a:extLst>
          </p:cNvPr>
          <p:cNvPicPr>
            <a:picLocks noChangeAspect="1"/>
          </p:cNvPicPr>
          <p:nvPr/>
        </p:nvPicPr>
        <p:blipFill>
          <a:blip r:embed="rId6"/>
          <a:stretch>
            <a:fillRect/>
          </a:stretch>
        </p:blipFill>
        <p:spPr>
          <a:xfrm>
            <a:off x="6884923" y="5449456"/>
            <a:ext cx="3352800" cy="236415"/>
          </a:xfrm>
          <a:prstGeom prst="rect">
            <a:avLst/>
          </a:prstGeom>
        </p:spPr>
      </p:pic>
      <p:pic>
        <p:nvPicPr>
          <p:cNvPr id="12" name="Picture 11">
            <a:extLst>
              <a:ext uri="{FF2B5EF4-FFF2-40B4-BE49-F238E27FC236}">
                <a16:creationId xmlns:a16="http://schemas.microsoft.com/office/drawing/2014/main" id="{3248F6F2-162F-F448-9A0A-FC07EAF105F0}"/>
              </a:ext>
            </a:extLst>
          </p:cNvPr>
          <p:cNvPicPr>
            <a:picLocks noChangeAspect="1"/>
          </p:cNvPicPr>
          <p:nvPr/>
        </p:nvPicPr>
        <p:blipFill>
          <a:blip r:embed="rId7"/>
          <a:stretch>
            <a:fillRect/>
          </a:stretch>
        </p:blipFill>
        <p:spPr>
          <a:xfrm>
            <a:off x="8299450" y="5791200"/>
            <a:ext cx="2444750" cy="400050"/>
          </a:xfrm>
          <a:prstGeom prst="rect">
            <a:avLst/>
          </a:prstGeom>
        </p:spPr>
      </p:pic>
    </p:spTree>
    <p:extLst>
      <p:ext uri="{BB962C8B-B14F-4D97-AF65-F5344CB8AC3E}">
        <p14:creationId xmlns:p14="http://schemas.microsoft.com/office/powerpoint/2010/main" val="34370599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CE1E0-17AE-1C43-AEE0-796245E277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842DBC-5C1A-3943-901A-131C41C97B79}"/>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012BF3E2-E03E-5D47-A914-94D71CE77D80}"/>
              </a:ext>
            </a:extLst>
          </p:cNvPr>
          <p:cNvSpPr>
            <a:spLocks noGrp="1"/>
          </p:cNvSpPr>
          <p:nvPr>
            <p:ph type="dt" sz="half" idx="10"/>
          </p:nvPr>
        </p:nvSpPr>
        <p:spPr/>
        <p:txBody>
          <a:bodyPr/>
          <a:lstStyle/>
          <a:p>
            <a:pPr>
              <a:defRPr/>
            </a:pPr>
            <a:r>
              <a:rPr lang="en-US"/>
              <a:t>First Semester 2021-2022</a:t>
            </a:r>
            <a:endParaRPr lang="en-US" dirty="0"/>
          </a:p>
        </p:txBody>
      </p:sp>
      <p:pic>
        <p:nvPicPr>
          <p:cNvPr id="8" name="Picture 7">
            <a:extLst>
              <a:ext uri="{FF2B5EF4-FFF2-40B4-BE49-F238E27FC236}">
                <a16:creationId xmlns:a16="http://schemas.microsoft.com/office/drawing/2014/main" id="{031BF31E-EEDD-8D49-A207-908DA60105D1}"/>
              </a:ext>
            </a:extLst>
          </p:cNvPr>
          <p:cNvPicPr>
            <a:picLocks noChangeAspect="1"/>
          </p:cNvPicPr>
          <p:nvPr/>
        </p:nvPicPr>
        <p:blipFill>
          <a:blip r:embed="rId2"/>
          <a:stretch>
            <a:fillRect/>
          </a:stretch>
        </p:blipFill>
        <p:spPr>
          <a:xfrm>
            <a:off x="0" y="0"/>
            <a:ext cx="5867400" cy="2633811"/>
          </a:xfrm>
          <a:prstGeom prst="rect">
            <a:avLst/>
          </a:prstGeom>
        </p:spPr>
      </p:pic>
      <p:pic>
        <p:nvPicPr>
          <p:cNvPr id="9" name="Picture 8">
            <a:extLst>
              <a:ext uri="{FF2B5EF4-FFF2-40B4-BE49-F238E27FC236}">
                <a16:creationId xmlns:a16="http://schemas.microsoft.com/office/drawing/2014/main" id="{9A6EDD7D-11D9-7E42-A2C2-4CBE200F73FC}"/>
              </a:ext>
            </a:extLst>
          </p:cNvPr>
          <p:cNvPicPr>
            <a:picLocks noChangeAspect="1"/>
          </p:cNvPicPr>
          <p:nvPr/>
        </p:nvPicPr>
        <p:blipFill>
          <a:blip r:embed="rId3"/>
          <a:stretch>
            <a:fillRect/>
          </a:stretch>
        </p:blipFill>
        <p:spPr>
          <a:xfrm>
            <a:off x="7010400" y="53255"/>
            <a:ext cx="3800173" cy="2636330"/>
          </a:xfrm>
          <a:prstGeom prst="rect">
            <a:avLst/>
          </a:prstGeom>
        </p:spPr>
      </p:pic>
      <p:pic>
        <p:nvPicPr>
          <p:cNvPr id="10" name="Picture 9">
            <a:extLst>
              <a:ext uri="{FF2B5EF4-FFF2-40B4-BE49-F238E27FC236}">
                <a16:creationId xmlns:a16="http://schemas.microsoft.com/office/drawing/2014/main" id="{83F87CED-5222-3047-ADFE-AA6217CC618E}"/>
              </a:ext>
            </a:extLst>
          </p:cNvPr>
          <p:cNvPicPr>
            <a:picLocks noChangeAspect="1"/>
          </p:cNvPicPr>
          <p:nvPr/>
        </p:nvPicPr>
        <p:blipFill>
          <a:blip r:embed="rId4"/>
          <a:stretch>
            <a:fillRect/>
          </a:stretch>
        </p:blipFill>
        <p:spPr>
          <a:xfrm>
            <a:off x="0" y="3208337"/>
            <a:ext cx="4287152" cy="2633811"/>
          </a:xfrm>
          <a:prstGeom prst="rect">
            <a:avLst/>
          </a:prstGeom>
        </p:spPr>
      </p:pic>
      <p:pic>
        <p:nvPicPr>
          <p:cNvPr id="11" name="Picture 10">
            <a:extLst>
              <a:ext uri="{FF2B5EF4-FFF2-40B4-BE49-F238E27FC236}">
                <a16:creationId xmlns:a16="http://schemas.microsoft.com/office/drawing/2014/main" id="{60F8F4A1-402A-3E41-99A3-283C7DF952FD}"/>
              </a:ext>
            </a:extLst>
          </p:cNvPr>
          <p:cNvPicPr>
            <a:picLocks noChangeAspect="1"/>
          </p:cNvPicPr>
          <p:nvPr/>
        </p:nvPicPr>
        <p:blipFill>
          <a:blip r:embed="rId5"/>
          <a:stretch>
            <a:fillRect/>
          </a:stretch>
        </p:blipFill>
        <p:spPr>
          <a:xfrm>
            <a:off x="4647167" y="3208337"/>
            <a:ext cx="3740154" cy="2633811"/>
          </a:xfrm>
          <a:prstGeom prst="rect">
            <a:avLst/>
          </a:prstGeom>
        </p:spPr>
      </p:pic>
    </p:spTree>
    <p:extLst>
      <p:ext uri="{BB962C8B-B14F-4D97-AF65-F5344CB8AC3E}">
        <p14:creationId xmlns:p14="http://schemas.microsoft.com/office/powerpoint/2010/main" val="19122883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D7611-185B-2C48-A55F-106888D973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360139-E814-A140-B615-A8D3AB7CD04B}"/>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5569FF6-46F7-C645-8B3D-754FEF8F23C1}"/>
              </a:ext>
            </a:extLst>
          </p:cNvPr>
          <p:cNvSpPr>
            <a:spLocks noGrp="1"/>
          </p:cNvSpPr>
          <p:nvPr>
            <p:ph type="dt" sz="half" idx="10"/>
          </p:nvPr>
        </p:nvSpPr>
        <p:spPr/>
        <p:txBody>
          <a:bodyPr/>
          <a:lstStyle/>
          <a:p>
            <a:pPr>
              <a:defRPr/>
            </a:pPr>
            <a:r>
              <a:rPr lang="en-US"/>
              <a:t>First Semester 2021-2022</a:t>
            </a:r>
            <a:endParaRPr lang="en-US" dirty="0"/>
          </a:p>
        </p:txBody>
      </p:sp>
      <p:pic>
        <p:nvPicPr>
          <p:cNvPr id="7" name="Picture 6">
            <a:extLst>
              <a:ext uri="{FF2B5EF4-FFF2-40B4-BE49-F238E27FC236}">
                <a16:creationId xmlns:a16="http://schemas.microsoft.com/office/drawing/2014/main" id="{F658F5A3-8252-A847-A53A-6CBA1A0B81EF}"/>
              </a:ext>
            </a:extLst>
          </p:cNvPr>
          <p:cNvPicPr>
            <a:picLocks noChangeAspect="1"/>
          </p:cNvPicPr>
          <p:nvPr/>
        </p:nvPicPr>
        <p:blipFill>
          <a:blip r:embed="rId2"/>
          <a:stretch>
            <a:fillRect/>
          </a:stretch>
        </p:blipFill>
        <p:spPr>
          <a:xfrm>
            <a:off x="0" y="-9099"/>
            <a:ext cx="6927837" cy="3505200"/>
          </a:xfrm>
          <a:prstGeom prst="rect">
            <a:avLst/>
          </a:prstGeom>
        </p:spPr>
      </p:pic>
      <p:pic>
        <p:nvPicPr>
          <p:cNvPr id="8" name="Picture 7">
            <a:extLst>
              <a:ext uri="{FF2B5EF4-FFF2-40B4-BE49-F238E27FC236}">
                <a16:creationId xmlns:a16="http://schemas.microsoft.com/office/drawing/2014/main" id="{E66E7B8C-3712-6242-B19E-4A66878B8B52}"/>
              </a:ext>
            </a:extLst>
          </p:cNvPr>
          <p:cNvPicPr>
            <a:picLocks noChangeAspect="1"/>
          </p:cNvPicPr>
          <p:nvPr/>
        </p:nvPicPr>
        <p:blipFill>
          <a:blip r:embed="rId3"/>
          <a:stretch>
            <a:fillRect/>
          </a:stretch>
        </p:blipFill>
        <p:spPr>
          <a:xfrm>
            <a:off x="7376757" y="484188"/>
            <a:ext cx="3124200" cy="1325418"/>
          </a:xfrm>
          <a:prstGeom prst="rect">
            <a:avLst/>
          </a:prstGeom>
        </p:spPr>
      </p:pic>
      <p:pic>
        <p:nvPicPr>
          <p:cNvPr id="9" name="Picture 8">
            <a:extLst>
              <a:ext uri="{FF2B5EF4-FFF2-40B4-BE49-F238E27FC236}">
                <a16:creationId xmlns:a16="http://schemas.microsoft.com/office/drawing/2014/main" id="{3C46C46F-DDFD-8943-B4CC-E911A7F04D4C}"/>
              </a:ext>
            </a:extLst>
          </p:cNvPr>
          <p:cNvPicPr>
            <a:picLocks noChangeAspect="1"/>
          </p:cNvPicPr>
          <p:nvPr/>
        </p:nvPicPr>
        <p:blipFill>
          <a:blip r:embed="rId4"/>
          <a:stretch>
            <a:fillRect/>
          </a:stretch>
        </p:blipFill>
        <p:spPr>
          <a:xfrm>
            <a:off x="158743" y="3592571"/>
            <a:ext cx="6610350" cy="3044767"/>
          </a:xfrm>
          <a:prstGeom prst="rect">
            <a:avLst/>
          </a:prstGeom>
        </p:spPr>
      </p:pic>
    </p:spTree>
    <p:extLst>
      <p:ext uri="{BB962C8B-B14F-4D97-AF65-F5344CB8AC3E}">
        <p14:creationId xmlns:p14="http://schemas.microsoft.com/office/powerpoint/2010/main" val="40534609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B748-AA7D-514C-AC22-3FC97C1C52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109296-ED96-5248-BDFC-D03A338A18AB}"/>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14BCF930-4BD8-C24E-8721-F0D7BF04AD25}"/>
              </a:ext>
            </a:extLst>
          </p:cNvPr>
          <p:cNvSpPr>
            <a:spLocks noGrp="1"/>
          </p:cNvSpPr>
          <p:nvPr>
            <p:ph type="dt" sz="half" idx="10"/>
          </p:nvPr>
        </p:nvSpPr>
        <p:spPr/>
        <p:txBody>
          <a:bodyPr/>
          <a:lstStyle/>
          <a:p>
            <a:pPr>
              <a:defRPr/>
            </a:pPr>
            <a:r>
              <a:rPr lang="en-US"/>
              <a:t>First Semester 2021-2022</a:t>
            </a:r>
            <a:endParaRPr lang="en-US" dirty="0"/>
          </a:p>
        </p:txBody>
      </p:sp>
      <p:pic>
        <p:nvPicPr>
          <p:cNvPr id="7" name="Picture 6">
            <a:extLst>
              <a:ext uri="{FF2B5EF4-FFF2-40B4-BE49-F238E27FC236}">
                <a16:creationId xmlns:a16="http://schemas.microsoft.com/office/drawing/2014/main" id="{5757E5C1-A5D3-7A44-BACD-840CCE53A1A0}"/>
              </a:ext>
            </a:extLst>
          </p:cNvPr>
          <p:cNvPicPr>
            <a:picLocks noChangeAspect="1"/>
          </p:cNvPicPr>
          <p:nvPr/>
        </p:nvPicPr>
        <p:blipFill>
          <a:blip r:embed="rId2"/>
          <a:stretch>
            <a:fillRect/>
          </a:stretch>
        </p:blipFill>
        <p:spPr>
          <a:xfrm>
            <a:off x="-22034" y="1467448"/>
            <a:ext cx="5763913" cy="3307657"/>
          </a:xfrm>
          <a:prstGeom prst="rect">
            <a:avLst/>
          </a:prstGeom>
        </p:spPr>
      </p:pic>
      <p:pic>
        <p:nvPicPr>
          <p:cNvPr id="8" name="Picture 7">
            <a:extLst>
              <a:ext uri="{FF2B5EF4-FFF2-40B4-BE49-F238E27FC236}">
                <a16:creationId xmlns:a16="http://schemas.microsoft.com/office/drawing/2014/main" id="{B6CA7B3D-0EFE-1D49-BE34-833B7E61C2F3}"/>
              </a:ext>
            </a:extLst>
          </p:cNvPr>
          <p:cNvPicPr>
            <a:picLocks noChangeAspect="1"/>
          </p:cNvPicPr>
          <p:nvPr/>
        </p:nvPicPr>
        <p:blipFill>
          <a:blip r:embed="rId3"/>
          <a:stretch>
            <a:fillRect/>
          </a:stretch>
        </p:blipFill>
        <p:spPr>
          <a:xfrm>
            <a:off x="152400" y="635422"/>
            <a:ext cx="2583017" cy="824186"/>
          </a:xfrm>
          <a:prstGeom prst="rect">
            <a:avLst/>
          </a:prstGeom>
        </p:spPr>
      </p:pic>
      <p:pic>
        <p:nvPicPr>
          <p:cNvPr id="9" name="Picture 8">
            <a:extLst>
              <a:ext uri="{FF2B5EF4-FFF2-40B4-BE49-F238E27FC236}">
                <a16:creationId xmlns:a16="http://schemas.microsoft.com/office/drawing/2014/main" id="{99096B80-B9D9-514F-970F-337E539ADE6B}"/>
              </a:ext>
            </a:extLst>
          </p:cNvPr>
          <p:cNvPicPr>
            <a:picLocks noChangeAspect="1"/>
          </p:cNvPicPr>
          <p:nvPr/>
        </p:nvPicPr>
        <p:blipFill>
          <a:blip r:embed="rId4"/>
          <a:stretch>
            <a:fillRect/>
          </a:stretch>
        </p:blipFill>
        <p:spPr>
          <a:xfrm>
            <a:off x="7053263" y="1694764"/>
            <a:ext cx="3175000" cy="499162"/>
          </a:xfrm>
          <a:prstGeom prst="rect">
            <a:avLst/>
          </a:prstGeom>
        </p:spPr>
      </p:pic>
      <p:pic>
        <p:nvPicPr>
          <p:cNvPr id="10" name="Picture 9">
            <a:extLst>
              <a:ext uri="{FF2B5EF4-FFF2-40B4-BE49-F238E27FC236}">
                <a16:creationId xmlns:a16="http://schemas.microsoft.com/office/drawing/2014/main" id="{A1DDC6B8-2767-554E-B3CF-489805E6DFD3}"/>
              </a:ext>
            </a:extLst>
          </p:cNvPr>
          <p:cNvPicPr>
            <a:picLocks noChangeAspect="1"/>
          </p:cNvPicPr>
          <p:nvPr/>
        </p:nvPicPr>
        <p:blipFill>
          <a:blip r:embed="rId5"/>
          <a:stretch>
            <a:fillRect/>
          </a:stretch>
        </p:blipFill>
        <p:spPr>
          <a:xfrm>
            <a:off x="6858000" y="2343065"/>
            <a:ext cx="3762376" cy="778211"/>
          </a:xfrm>
          <a:prstGeom prst="rect">
            <a:avLst/>
          </a:prstGeom>
        </p:spPr>
      </p:pic>
      <p:pic>
        <p:nvPicPr>
          <p:cNvPr id="11" name="Picture 10">
            <a:extLst>
              <a:ext uri="{FF2B5EF4-FFF2-40B4-BE49-F238E27FC236}">
                <a16:creationId xmlns:a16="http://schemas.microsoft.com/office/drawing/2014/main" id="{85E2597B-15F8-1844-A95F-040346AAAC63}"/>
              </a:ext>
            </a:extLst>
          </p:cNvPr>
          <p:cNvPicPr>
            <a:picLocks noChangeAspect="1"/>
          </p:cNvPicPr>
          <p:nvPr/>
        </p:nvPicPr>
        <p:blipFill>
          <a:blip r:embed="rId6"/>
          <a:stretch>
            <a:fillRect/>
          </a:stretch>
        </p:blipFill>
        <p:spPr>
          <a:xfrm>
            <a:off x="6242497" y="3656426"/>
            <a:ext cx="4758688" cy="2515774"/>
          </a:xfrm>
          <a:prstGeom prst="rect">
            <a:avLst/>
          </a:prstGeom>
        </p:spPr>
      </p:pic>
      <p:sp>
        <p:nvSpPr>
          <p:cNvPr id="12" name="Rectangle 11">
            <a:extLst>
              <a:ext uri="{FF2B5EF4-FFF2-40B4-BE49-F238E27FC236}">
                <a16:creationId xmlns:a16="http://schemas.microsoft.com/office/drawing/2014/main" id="{F19B5674-C1A6-F44B-B976-3279D3683D33}"/>
              </a:ext>
            </a:extLst>
          </p:cNvPr>
          <p:cNvSpPr/>
          <p:nvPr/>
        </p:nvSpPr>
        <p:spPr>
          <a:xfrm>
            <a:off x="278079" y="5222092"/>
            <a:ext cx="5372433" cy="923330"/>
          </a:xfrm>
          <a:prstGeom prst="rect">
            <a:avLst/>
          </a:prstGeom>
        </p:spPr>
        <p:txBody>
          <a:bodyPr wrap="none">
            <a:spAutoFit/>
          </a:bodyPr>
          <a:lstStyle/>
          <a:p>
            <a:r>
              <a:rPr lang="en-US" dirty="0">
                <a:hlinkClick r:id="rId7"/>
              </a:rPr>
              <a:t>Watch this to see the rest of the lecture</a:t>
            </a:r>
            <a:br>
              <a:rPr lang="en-US" dirty="0">
                <a:hlinkClick r:id="rId7"/>
              </a:rPr>
            </a:br>
            <a:r>
              <a:rPr lang="en-US" dirty="0">
                <a:hlinkClick r:id="rId7"/>
              </a:rPr>
              <a:t>https://www.youtube.com/watch?v=sDv4f4s2SB8</a:t>
            </a:r>
            <a:endParaRPr lang="en-US" dirty="0"/>
          </a:p>
          <a:p>
            <a:endParaRPr lang="en-US" dirty="0"/>
          </a:p>
        </p:txBody>
      </p:sp>
    </p:spTree>
    <p:extLst>
      <p:ext uri="{BB962C8B-B14F-4D97-AF65-F5344CB8AC3E}">
        <p14:creationId xmlns:p14="http://schemas.microsoft.com/office/powerpoint/2010/main" val="897814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4C795-F980-B642-A22A-6EC77657C64C}"/>
              </a:ext>
            </a:extLst>
          </p:cNvPr>
          <p:cNvSpPr>
            <a:spLocks noGrp="1"/>
          </p:cNvSpPr>
          <p:nvPr>
            <p:ph type="title"/>
          </p:nvPr>
        </p:nvSpPr>
        <p:spPr>
          <a:xfrm>
            <a:off x="304800" y="188005"/>
            <a:ext cx="9051925" cy="1609725"/>
          </a:xfrm>
        </p:spPr>
        <p:txBody>
          <a:bodyPr/>
          <a:lstStyle/>
          <a:p>
            <a:r>
              <a:rPr lang="en-US" dirty="0"/>
              <a:t>Learning rate</a:t>
            </a:r>
          </a:p>
        </p:txBody>
      </p:sp>
      <p:sp>
        <p:nvSpPr>
          <p:cNvPr id="3" name="Content Placeholder 2">
            <a:extLst>
              <a:ext uri="{FF2B5EF4-FFF2-40B4-BE49-F238E27FC236}">
                <a16:creationId xmlns:a16="http://schemas.microsoft.com/office/drawing/2014/main" id="{565E994D-DBD5-174E-8EE9-C60E5A7F0746}"/>
              </a:ext>
            </a:extLst>
          </p:cNvPr>
          <p:cNvSpPr>
            <a:spLocks noGrp="1"/>
          </p:cNvSpPr>
          <p:nvPr>
            <p:ph idx="1"/>
          </p:nvPr>
        </p:nvSpPr>
        <p:spPr>
          <a:xfrm>
            <a:off x="304801" y="1371600"/>
            <a:ext cx="9710738" cy="4800600"/>
          </a:xfrm>
        </p:spPr>
        <p:txBody>
          <a:bodyPr/>
          <a:lstStyle/>
          <a:p>
            <a:r>
              <a:rPr lang="en-US" dirty="0"/>
              <a:t>Now that we have found the direction we need to find </a:t>
            </a:r>
            <a:r>
              <a:rPr lang="en-US" b="1" dirty="0"/>
              <a:t>how much</a:t>
            </a:r>
            <a:r>
              <a:rPr lang="en-US" dirty="0"/>
              <a:t> to nudge the weight. Here, we use the </a:t>
            </a:r>
            <a:r>
              <a:rPr lang="en-US" b="1" dirty="0"/>
              <a:t>Learning Rate.</a:t>
            </a:r>
            <a:r>
              <a:rPr lang="en-US" dirty="0"/>
              <a:t> </a:t>
            </a:r>
          </a:p>
          <a:p>
            <a:r>
              <a:rPr lang="en-US" dirty="0"/>
              <a:t>The Learning Rate is called a hyper-parameter. </a:t>
            </a:r>
          </a:p>
          <a:p>
            <a:r>
              <a:rPr lang="en-US" dirty="0"/>
              <a:t>A </a:t>
            </a:r>
            <a:r>
              <a:rPr lang="en-US" b="1" dirty="0"/>
              <a:t>hyper-parameter</a:t>
            </a:r>
            <a:r>
              <a:rPr lang="en-US" dirty="0"/>
              <a:t> is a value required by your model which we really have very little idea about. </a:t>
            </a:r>
          </a:p>
          <a:p>
            <a:r>
              <a:rPr lang="en-US" dirty="0"/>
              <a:t>These values can be learned mostly </a:t>
            </a:r>
            <a:r>
              <a:rPr lang="en-US" dirty="0">
                <a:solidFill>
                  <a:srgbClr val="FF0000"/>
                </a:solidFill>
              </a:rPr>
              <a:t>by trial and error.</a:t>
            </a:r>
            <a:r>
              <a:rPr lang="en-US" dirty="0"/>
              <a:t> There is no, </a:t>
            </a:r>
            <a:r>
              <a:rPr lang="en-US" b="1" dirty="0"/>
              <a:t>one-fits-all</a:t>
            </a:r>
            <a:r>
              <a:rPr lang="en-US" dirty="0"/>
              <a:t> for hyper-parameters</a:t>
            </a:r>
            <a:r>
              <a:rPr lang="en-US" b="1" dirty="0"/>
              <a:t>. </a:t>
            </a:r>
          </a:p>
          <a:p>
            <a:r>
              <a:rPr lang="en-US" dirty="0"/>
              <a:t>This Learning Rate can be thought of as a, “</a:t>
            </a:r>
            <a:r>
              <a:rPr lang="en-US" i="1" dirty="0"/>
              <a:t>step in the right direction,</a:t>
            </a:r>
            <a:r>
              <a:rPr lang="en-US" dirty="0"/>
              <a:t>” where the direction comes from </a:t>
            </a:r>
            <a:r>
              <a:rPr lang="en-US" dirty="0" err="1"/>
              <a:t>dJ</a:t>
            </a:r>
            <a:r>
              <a:rPr lang="en-US" dirty="0"/>
              <a:t>/</a:t>
            </a:r>
            <a:r>
              <a:rPr lang="en-US" dirty="0" err="1"/>
              <a:t>dw</a:t>
            </a:r>
            <a:r>
              <a:rPr lang="en-US" dirty="0"/>
              <a:t>.</a:t>
            </a:r>
          </a:p>
          <a:p>
            <a:r>
              <a:rPr lang="en-US" dirty="0"/>
              <a:t>If the learning rate is too small, then the algorithm will have to go through many iterations to converge, which will take a long time</a:t>
            </a:r>
          </a:p>
          <a:p>
            <a:endParaRPr lang="en-US" dirty="0"/>
          </a:p>
        </p:txBody>
      </p:sp>
      <p:sp>
        <p:nvSpPr>
          <p:cNvPr id="4" name="Date Placeholder 3">
            <a:extLst>
              <a:ext uri="{FF2B5EF4-FFF2-40B4-BE49-F238E27FC236}">
                <a16:creationId xmlns:a16="http://schemas.microsoft.com/office/drawing/2014/main" id="{128315F7-B364-4048-AC81-E5EED9FAB83D}"/>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12319471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875F1-180C-824F-9A2F-47DC27BBB83C}"/>
              </a:ext>
            </a:extLst>
          </p:cNvPr>
          <p:cNvSpPr>
            <a:spLocks noGrp="1"/>
          </p:cNvSpPr>
          <p:nvPr>
            <p:ph type="title"/>
          </p:nvPr>
        </p:nvSpPr>
        <p:spPr>
          <a:xfrm>
            <a:off x="148223" y="-155641"/>
            <a:ext cx="9051925" cy="1609725"/>
          </a:xfrm>
        </p:spPr>
        <p:txBody>
          <a:bodyPr/>
          <a:lstStyle/>
          <a:p>
            <a:r>
              <a:rPr lang="en-US" dirty="0"/>
              <a:t>Problems with Gradient Descent </a:t>
            </a:r>
          </a:p>
        </p:txBody>
      </p:sp>
      <p:sp>
        <p:nvSpPr>
          <p:cNvPr id="4" name="Date Placeholder 3">
            <a:extLst>
              <a:ext uri="{FF2B5EF4-FFF2-40B4-BE49-F238E27FC236}">
                <a16:creationId xmlns:a16="http://schemas.microsoft.com/office/drawing/2014/main" id="{84AA36D3-4B96-3F4F-B0AF-F3077C9C8A38}"/>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F0A3E093-8C02-B142-A510-EA118C240A72}"/>
              </a:ext>
            </a:extLst>
          </p:cNvPr>
          <p:cNvPicPr>
            <a:picLocks noChangeAspect="1"/>
          </p:cNvPicPr>
          <p:nvPr/>
        </p:nvPicPr>
        <p:blipFill>
          <a:blip r:embed="rId2"/>
          <a:stretch>
            <a:fillRect/>
          </a:stretch>
        </p:blipFill>
        <p:spPr>
          <a:xfrm>
            <a:off x="0" y="1549866"/>
            <a:ext cx="4812030" cy="2331720"/>
          </a:xfrm>
          <a:prstGeom prst="rect">
            <a:avLst/>
          </a:prstGeom>
        </p:spPr>
      </p:pic>
      <p:pic>
        <p:nvPicPr>
          <p:cNvPr id="8" name="Picture 7">
            <a:extLst>
              <a:ext uri="{FF2B5EF4-FFF2-40B4-BE49-F238E27FC236}">
                <a16:creationId xmlns:a16="http://schemas.microsoft.com/office/drawing/2014/main" id="{60F1294B-56F5-C146-97F9-D7FC82775B52}"/>
              </a:ext>
            </a:extLst>
          </p:cNvPr>
          <p:cNvPicPr>
            <a:picLocks noChangeAspect="1"/>
          </p:cNvPicPr>
          <p:nvPr/>
        </p:nvPicPr>
        <p:blipFill>
          <a:blip r:embed="rId3"/>
          <a:stretch>
            <a:fillRect/>
          </a:stretch>
        </p:blipFill>
        <p:spPr>
          <a:xfrm>
            <a:off x="153439" y="4035891"/>
            <a:ext cx="4709160" cy="2240280"/>
          </a:xfrm>
          <a:prstGeom prst="rect">
            <a:avLst/>
          </a:prstGeom>
        </p:spPr>
      </p:pic>
      <p:sp>
        <p:nvSpPr>
          <p:cNvPr id="10" name="Content Placeholder 9">
            <a:extLst>
              <a:ext uri="{FF2B5EF4-FFF2-40B4-BE49-F238E27FC236}">
                <a16:creationId xmlns:a16="http://schemas.microsoft.com/office/drawing/2014/main" id="{7B0FA976-EEAE-E74D-8829-162BA8EDD166}"/>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1C48FC9F-3EB0-CB45-B153-4C44483A17F8}"/>
              </a:ext>
            </a:extLst>
          </p:cNvPr>
          <p:cNvPicPr>
            <a:picLocks noChangeAspect="1"/>
          </p:cNvPicPr>
          <p:nvPr/>
        </p:nvPicPr>
        <p:blipFill>
          <a:blip r:embed="rId4"/>
          <a:stretch>
            <a:fillRect/>
          </a:stretch>
        </p:blipFill>
        <p:spPr>
          <a:xfrm>
            <a:off x="6270955" y="2158385"/>
            <a:ext cx="3909060" cy="3429000"/>
          </a:xfrm>
          <a:prstGeom prst="rect">
            <a:avLst/>
          </a:prstGeom>
        </p:spPr>
      </p:pic>
    </p:spTree>
    <p:extLst>
      <p:ext uri="{BB962C8B-B14F-4D97-AF65-F5344CB8AC3E}">
        <p14:creationId xmlns:p14="http://schemas.microsoft.com/office/powerpoint/2010/main" val="27880761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FCF82-AD17-7041-B1EB-AE2B0DBAFE9F}"/>
              </a:ext>
            </a:extLst>
          </p:cNvPr>
          <p:cNvSpPr>
            <a:spLocks noGrp="1"/>
          </p:cNvSpPr>
          <p:nvPr>
            <p:ph type="title"/>
          </p:nvPr>
        </p:nvSpPr>
        <p:spPr>
          <a:xfrm>
            <a:off x="406550" y="0"/>
            <a:ext cx="9051925" cy="1609725"/>
          </a:xfrm>
        </p:spPr>
        <p:txBody>
          <a:bodyPr/>
          <a:lstStyle/>
          <a:p>
            <a:r>
              <a:rPr lang="en-US" dirty="0"/>
              <a:t>Important!</a:t>
            </a:r>
          </a:p>
        </p:txBody>
      </p:sp>
      <p:sp>
        <p:nvSpPr>
          <p:cNvPr id="3" name="Content Placeholder 2">
            <a:extLst>
              <a:ext uri="{FF2B5EF4-FFF2-40B4-BE49-F238E27FC236}">
                <a16:creationId xmlns:a16="http://schemas.microsoft.com/office/drawing/2014/main" id="{D40C75C6-9DF9-AA41-8A00-DB04C9CFF672}"/>
              </a:ext>
            </a:extLst>
          </p:cNvPr>
          <p:cNvSpPr>
            <a:spLocks noGrp="1"/>
          </p:cNvSpPr>
          <p:nvPr>
            <p:ph idx="1"/>
          </p:nvPr>
        </p:nvSpPr>
        <p:spPr>
          <a:xfrm>
            <a:off x="417209" y="1314895"/>
            <a:ext cx="9793591" cy="4051300"/>
          </a:xfrm>
        </p:spPr>
        <p:txBody>
          <a:bodyPr/>
          <a:lstStyle/>
          <a:p>
            <a:r>
              <a:rPr lang="en-US" dirty="0"/>
              <a:t>When using Gradient Descent, you should ensure that all features </a:t>
            </a:r>
            <a:r>
              <a:rPr lang="en-US" dirty="0">
                <a:solidFill>
                  <a:srgbClr val="FF0000"/>
                </a:solidFill>
              </a:rPr>
              <a:t>have a similar scale (e.g., using </a:t>
            </a:r>
            <a:r>
              <a:rPr lang="en-US" dirty="0" err="1">
                <a:solidFill>
                  <a:srgbClr val="FF0000"/>
                </a:solidFill>
              </a:rPr>
              <a:t>Scikit-Learn’s</a:t>
            </a:r>
            <a:r>
              <a:rPr lang="en-US" dirty="0">
                <a:solidFill>
                  <a:srgbClr val="FF0000"/>
                </a:solidFill>
              </a:rPr>
              <a:t> </a:t>
            </a:r>
            <a:r>
              <a:rPr lang="en-US" dirty="0" err="1">
                <a:solidFill>
                  <a:srgbClr val="FF0000"/>
                </a:solidFill>
              </a:rPr>
              <a:t>StandardScaler</a:t>
            </a:r>
            <a:r>
              <a:rPr lang="en-US" dirty="0">
                <a:solidFill>
                  <a:srgbClr val="FF0000"/>
                </a:solidFill>
              </a:rPr>
              <a:t> class), </a:t>
            </a:r>
            <a:r>
              <a:rPr lang="en-US" dirty="0"/>
              <a:t>or else it will take much longer to converge.</a:t>
            </a:r>
          </a:p>
          <a:p>
            <a:endParaRPr lang="en-US" dirty="0"/>
          </a:p>
        </p:txBody>
      </p:sp>
      <p:sp>
        <p:nvSpPr>
          <p:cNvPr id="4" name="Date Placeholder 3">
            <a:extLst>
              <a:ext uri="{FF2B5EF4-FFF2-40B4-BE49-F238E27FC236}">
                <a16:creationId xmlns:a16="http://schemas.microsoft.com/office/drawing/2014/main" id="{06F4AA54-63F9-F74E-A6D7-B8DB63664D50}"/>
              </a:ext>
            </a:extLst>
          </p:cNvPr>
          <p:cNvSpPr>
            <a:spLocks noGrp="1"/>
          </p:cNvSpPr>
          <p:nvPr>
            <p:ph type="dt" sz="half" idx="10"/>
          </p:nvPr>
        </p:nvSpPr>
        <p:spPr/>
        <p:txBody>
          <a:bodyPr/>
          <a:lstStyle/>
          <a:p>
            <a:r>
              <a:rPr lang="en-US"/>
              <a:t>First Semester 2021-2022</a:t>
            </a:r>
            <a:endParaRPr lang="en-US" dirty="0"/>
          </a:p>
        </p:txBody>
      </p:sp>
      <p:sp>
        <p:nvSpPr>
          <p:cNvPr id="8" name="Content Placeholder 2">
            <a:extLst>
              <a:ext uri="{FF2B5EF4-FFF2-40B4-BE49-F238E27FC236}">
                <a16:creationId xmlns:a16="http://schemas.microsoft.com/office/drawing/2014/main" id="{D9A220A8-5106-4F43-A385-ED5B12DE3EE7}"/>
              </a:ext>
            </a:extLst>
          </p:cNvPr>
          <p:cNvSpPr txBox="1">
            <a:spLocks/>
          </p:cNvSpPr>
          <p:nvPr/>
        </p:nvSpPr>
        <p:spPr>
          <a:xfrm>
            <a:off x="4932513" y="3085655"/>
            <a:ext cx="5512609" cy="2236369"/>
          </a:xfrm>
          <a:prstGeom prst="rect">
            <a:avLst/>
          </a:prstGeom>
        </p:spPr>
        <p:txBody>
          <a:bodyPr vert="horz" lIns="82296" tIns="41148" rIns="82296" bIns="41148" rtlCol="0">
            <a:normAutofit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v"/>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800" dirty="0"/>
              <a:t>Fortunately, the MSE cost function for a Linear Regression model happens to be a convex function, which means that if you pick any two points on the curve, the line segment joining them never crosses the curve. This implies that there are no local minima, just one global minimum. </a:t>
            </a:r>
          </a:p>
          <a:p>
            <a:r>
              <a:rPr lang="en-US" sz="1800" dirty="0"/>
              <a:t>It is also a continuous function with a slope that never changes abruptly</a:t>
            </a:r>
          </a:p>
          <a:p>
            <a:endParaRPr lang="en-US" sz="1800" dirty="0"/>
          </a:p>
        </p:txBody>
      </p:sp>
      <p:pic>
        <p:nvPicPr>
          <p:cNvPr id="9" name="Picture 8">
            <a:extLst>
              <a:ext uri="{FF2B5EF4-FFF2-40B4-BE49-F238E27FC236}">
                <a16:creationId xmlns:a16="http://schemas.microsoft.com/office/drawing/2014/main" id="{5E060D3A-D765-6843-A74B-B043F02DF39E}"/>
              </a:ext>
            </a:extLst>
          </p:cNvPr>
          <p:cNvPicPr>
            <a:picLocks noChangeAspect="1"/>
          </p:cNvPicPr>
          <p:nvPr/>
        </p:nvPicPr>
        <p:blipFill>
          <a:blip r:embed="rId2"/>
          <a:stretch>
            <a:fillRect/>
          </a:stretch>
        </p:blipFill>
        <p:spPr>
          <a:xfrm>
            <a:off x="0" y="3085655"/>
            <a:ext cx="4846320" cy="2457450"/>
          </a:xfrm>
          <a:prstGeom prst="rect">
            <a:avLst/>
          </a:prstGeom>
        </p:spPr>
      </p:pic>
    </p:spTree>
    <p:extLst>
      <p:ext uri="{BB962C8B-B14F-4D97-AF65-F5344CB8AC3E}">
        <p14:creationId xmlns:p14="http://schemas.microsoft.com/office/powerpoint/2010/main" val="814295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1BEC-23CB-E846-9BBA-94789C45DE0A}"/>
              </a:ext>
            </a:extLst>
          </p:cNvPr>
          <p:cNvSpPr>
            <a:spLocks noGrp="1"/>
          </p:cNvSpPr>
          <p:nvPr>
            <p:ph type="title"/>
          </p:nvPr>
        </p:nvSpPr>
        <p:spPr>
          <a:xfrm>
            <a:off x="762000" y="76200"/>
            <a:ext cx="9051925" cy="1609725"/>
          </a:xfrm>
        </p:spPr>
        <p:txBody>
          <a:bodyPr/>
          <a:lstStyle/>
          <a:p>
            <a:r>
              <a:rPr lang="en-US" dirty="0"/>
              <a:t>Load your data</a:t>
            </a:r>
          </a:p>
        </p:txBody>
      </p:sp>
      <p:sp>
        <p:nvSpPr>
          <p:cNvPr id="3" name="Content Placeholder 2">
            <a:extLst>
              <a:ext uri="{FF2B5EF4-FFF2-40B4-BE49-F238E27FC236}">
                <a16:creationId xmlns:a16="http://schemas.microsoft.com/office/drawing/2014/main" id="{6F48CBBF-E4E6-F94C-8FB1-47CEE8D0A010}"/>
              </a:ext>
            </a:extLst>
          </p:cNvPr>
          <p:cNvSpPr>
            <a:spLocks noGrp="1"/>
          </p:cNvSpPr>
          <p:nvPr>
            <p:ph idx="1"/>
          </p:nvPr>
        </p:nvSpPr>
        <p:spPr>
          <a:xfrm>
            <a:off x="685800" y="1718582"/>
            <a:ext cx="9829800" cy="4051300"/>
          </a:xfrm>
        </p:spPr>
        <p:txBody>
          <a:bodyPr>
            <a:normAutofit/>
          </a:bodyPr>
          <a:lstStyle/>
          <a:p>
            <a:r>
              <a:rPr lang="en-US" dirty="0"/>
              <a:t> The first step to about anything in data science is loading your data! </a:t>
            </a:r>
            <a:r>
              <a:rPr lang="en-US" dirty="0">
                <a:sym typeface="Wingdings" pitchFamily="2" charset="2"/>
              </a:rPr>
              <a:t></a:t>
            </a:r>
          </a:p>
          <a:p>
            <a:r>
              <a:rPr lang="en-US" dirty="0"/>
              <a:t> To practice, we can load our data from </a:t>
            </a:r>
            <a:r>
              <a:rPr lang="en-US" dirty="0" err="1"/>
              <a:t>Scikit</a:t>
            </a:r>
            <a:r>
              <a:rPr lang="en-US" dirty="0"/>
              <a:t>-learn</a:t>
            </a:r>
          </a:p>
          <a:p>
            <a:r>
              <a:rPr lang="en-US" dirty="0"/>
              <a:t>The </a:t>
            </a:r>
            <a:r>
              <a:rPr lang="en-US" i="1" dirty="0" err="1"/>
              <a:t>scikit</a:t>
            </a:r>
            <a:r>
              <a:rPr lang="en-US" i="1" dirty="0"/>
              <a:t>-learn</a:t>
            </a:r>
            <a:r>
              <a:rPr lang="en-US" dirty="0"/>
              <a:t> deals with learning information from one or more datasets that are represented as 2D arrays. </a:t>
            </a:r>
          </a:p>
          <a:p>
            <a:r>
              <a:rPr lang="en-US" dirty="0"/>
              <a:t>The first axis of these arrays is the </a:t>
            </a:r>
            <a:r>
              <a:rPr lang="en-US" b="1" dirty="0"/>
              <a:t>samples</a:t>
            </a:r>
            <a:r>
              <a:rPr lang="en-US" dirty="0"/>
              <a:t> axis, while the second is the </a:t>
            </a:r>
            <a:r>
              <a:rPr lang="en-US" b="1" dirty="0"/>
              <a:t>features</a:t>
            </a:r>
            <a:r>
              <a:rPr lang="en-US" dirty="0"/>
              <a:t> axis</a:t>
            </a:r>
          </a:p>
          <a:p>
            <a:r>
              <a:rPr lang="en-US" dirty="0" err="1"/>
              <a:t>Scikit</a:t>
            </a:r>
            <a:r>
              <a:rPr lang="en-US" dirty="0"/>
              <a:t>-learn comes with a few standard datasets.</a:t>
            </a:r>
          </a:p>
          <a:p>
            <a:pPr lvl="1"/>
            <a:r>
              <a:rPr lang="en-US" dirty="0" err="1"/>
              <a:t>load_boston</a:t>
            </a:r>
            <a:r>
              <a:rPr lang="en-US" dirty="0"/>
              <a:t>() #Load and return the </a:t>
            </a:r>
            <a:r>
              <a:rPr lang="en-US" dirty="0" err="1"/>
              <a:t>boston</a:t>
            </a:r>
            <a:r>
              <a:rPr lang="en-US" dirty="0"/>
              <a:t> house-prices dataset (regression)</a:t>
            </a:r>
          </a:p>
          <a:p>
            <a:pPr lvl="1"/>
            <a:r>
              <a:rPr lang="en-US" dirty="0" err="1"/>
              <a:t>load_iris</a:t>
            </a:r>
            <a:r>
              <a:rPr lang="en-US" dirty="0"/>
              <a:t>() #Load and return the iris dataset (classification)</a:t>
            </a:r>
          </a:p>
          <a:p>
            <a:pPr lvl="1"/>
            <a:r>
              <a:rPr lang="en-US" dirty="0" err="1"/>
              <a:t>load_diabetes</a:t>
            </a:r>
            <a:r>
              <a:rPr lang="en-US" dirty="0"/>
              <a:t>() #Load and return the diabetes dataset (regression)</a:t>
            </a:r>
          </a:p>
          <a:p>
            <a:pPr lvl="1"/>
            <a:r>
              <a:rPr lang="en-US" dirty="0" err="1"/>
              <a:t>load_digits</a:t>
            </a:r>
            <a:r>
              <a:rPr lang="en-US" dirty="0"/>
              <a:t>([</a:t>
            </a:r>
            <a:r>
              <a:rPr lang="en-US" dirty="0" err="1"/>
              <a:t>n_class</a:t>
            </a:r>
            <a:r>
              <a:rPr lang="en-US" dirty="0"/>
              <a:t>]) #Load and return the digits dataset (classification)</a:t>
            </a:r>
          </a:p>
          <a:p>
            <a:pPr lvl="1"/>
            <a:r>
              <a:rPr lang="en-US" dirty="0" err="1"/>
              <a:t>load_linnerud</a:t>
            </a:r>
            <a:r>
              <a:rPr lang="en-US" dirty="0"/>
              <a:t>() #Load and return the </a:t>
            </a:r>
            <a:r>
              <a:rPr lang="en-US" dirty="0" err="1"/>
              <a:t>linnerud</a:t>
            </a:r>
            <a:r>
              <a:rPr lang="en-US" dirty="0"/>
              <a:t> dataset (multivariate regression)</a:t>
            </a:r>
          </a:p>
          <a:p>
            <a:endParaRPr lang="en-US" dirty="0"/>
          </a:p>
          <a:p>
            <a:endParaRPr lang="en-US" dirty="0"/>
          </a:p>
        </p:txBody>
      </p:sp>
      <p:sp>
        <p:nvSpPr>
          <p:cNvPr id="4" name="Date Placeholder 3">
            <a:extLst>
              <a:ext uri="{FF2B5EF4-FFF2-40B4-BE49-F238E27FC236}">
                <a16:creationId xmlns:a16="http://schemas.microsoft.com/office/drawing/2014/main" id="{DA2958C6-6461-474E-8BC9-3520C6FBAC97}"/>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42636923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A76F8-00B7-AA48-9626-8E1C6DC9B4D1}"/>
              </a:ext>
            </a:extLst>
          </p:cNvPr>
          <p:cNvSpPr>
            <a:spLocks noGrp="1"/>
          </p:cNvSpPr>
          <p:nvPr>
            <p:ph type="title"/>
          </p:nvPr>
        </p:nvSpPr>
        <p:spPr>
          <a:xfrm>
            <a:off x="452478" y="-119063"/>
            <a:ext cx="9051925" cy="1609725"/>
          </a:xfrm>
        </p:spPr>
        <p:txBody>
          <a:bodyPr/>
          <a:lstStyle/>
          <a:p>
            <a:r>
              <a:rPr lang="en-US" dirty="0"/>
              <a:t>Implementing GD</a:t>
            </a:r>
          </a:p>
        </p:txBody>
      </p:sp>
      <p:sp>
        <p:nvSpPr>
          <p:cNvPr id="3" name="Content Placeholder 2">
            <a:extLst>
              <a:ext uri="{FF2B5EF4-FFF2-40B4-BE49-F238E27FC236}">
                <a16:creationId xmlns:a16="http://schemas.microsoft.com/office/drawing/2014/main" id="{33C519C7-D207-4245-B5D8-DBD4B0CC009A}"/>
              </a:ext>
            </a:extLst>
          </p:cNvPr>
          <p:cNvSpPr>
            <a:spLocks noGrp="1"/>
          </p:cNvSpPr>
          <p:nvPr>
            <p:ph idx="1"/>
          </p:nvPr>
        </p:nvSpPr>
        <p:spPr>
          <a:xfrm>
            <a:off x="381000" y="1325683"/>
            <a:ext cx="9051925" cy="4051300"/>
          </a:xfrm>
        </p:spPr>
        <p:txBody>
          <a:bodyPr/>
          <a:lstStyle/>
          <a:p>
            <a:r>
              <a:rPr lang="en-US" dirty="0"/>
              <a:t>To implement Gradient Descent, you need to compute the gradient of the cost function with regards to each model parameter </a:t>
            </a:r>
            <a:r>
              <a:rPr lang="en-US" dirty="0" err="1"/>
              <a:t>θj</a:t>
            </a:r>
            <a:r>
              <a:rPr lang="en-US" dirty="0"/>
              <a:t>. </a:t>
            </a:r>
          </a:p>
          <a:p>
            <a:r>
              <a:rPr lang="en-US" dirty="0"/>
              <a:t>In other words, you need to calculate how much the cost function will change if you change </a:t>
            </a:r>
            <a:r>
              <a:rPr lang="en-US" dirty="0" err="1"/>
              <a:t>θj</a:t>
            </a:r>
            <a:r>
              <a:rPr lang="en-US" dirty="0"/>
              <a:t> just a little bit. </a:t>
            </a:r>
          </a:p>
          <a:p>
            <a:r>
              <a:rPr lang="en-US" dirty="0"/>
              <a:t>This is called a partial derivative. </a:t>
            </a:r>
          </a:p>
          <a:p>
            <a:r>
              <a:rPr lang="en-US" dirty="0"/>
              <a:t>compute the partial derivative of the cost function with regards to parameter </a:t>
            </a:r>
            <a:r>
              <a:rPr lang="en-US" dirty="0" err="1"/>
              <a:t>θj</a:t>
            </a:r>
            <a:endParaRPr lang="en-US" dirty="0"/>
          </a:p>
          <a:p>
            <a:endParaRPr lang="en-US" dirty="0"/>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52C14F3D-AAD1-A647-AD4D-4E2767DBB900}"/>
              </a:ext>
            </a:extLst>
          </p:cNvPr>
          <p:cNvSpPr>
            <a:spLocks noGrp="1"/>
          </p:cNvSpPr>
          <p:nvPr>
            <p:ph type="dt" sz="half" idx="10"/>
          </p:nvPr>
        </p:nvSpPr>
        <p:spPr/>
        <p:txBody>
          <a:bodyPr/>
          <a:lstStyle/>
          <a:p>
            <a:r>
              <a:rPr lang="en-US"/>
              <a:t>First Semester 2021-2022</a:t>
            </a:r>
            <a:endParaRPr lang="en-US" dirty="0"/>
          </a:p>
        </p:txBody>
      </p:sp>
      <p:sp>
        <p:nvSpPr>
          <p:cNvPr id="8" name="Rectangle 7">
            <a:extLst>
              <a:ext uri="{FF2B5EF4-FFF2-40B4-BE49-F238E27FC236}">
                <a16:creationId xmlns:a16="http://schemas.microsoft.com/office/drawing/2014/main" id="{9728AA9B-5794-A842-8521-61F90E29D020}"/>
              </a:ext>
            </a:extLst>
          </p:cNvPr>
          <p:cNvSpPr/>
          <p:nvPr/>
        </p:nvSpPr>
        <p:spPr>
          <a:xfrm>
            <a:off x="1277757" y="5053818"/>
            <a:ext cx="2287806" cy="646331"/>
          </a:xfrm>
          <a:prstGeom prst="rect">
            <a:avLst/>
          </a:prstGeom>
        </p:spPr>
        <p:txBody>
          <a:bodyPr wrap="none">
            <a:spAutoFit/>
          </a:bodyPr>
          <a:lstStyle/>
          <a:p>
            <a:r>
              <a:rPr lang="en-US" dirty="0">
                <a:latin typeface="Times" pitchFamily="2" charset="0"/>
              </a:rPr>
              <a:t>Gradient Descent step:</a:t>
            </a:r>
            <a:br>
              <a:rPr lang="en-US" dirty="0">
                <a:latin typeface="Times" pitchFamily="2" charset="0"/>
              </a:rPr>
            </a:br>
            <a:endParaRPr lang="en-US" dirty="0">
              <a:effectLst/>
              <a:latin typeface="Times" pitchFamily="2" charset="0"/>
            </a:endParaRPr>
          </a:p>
        </p:txBody>
      </p:sp>
      <p:pic>
        <p:nvPicPr>
          <p:cNvPr id="9" name="Picture 8">
            <a:extLst>
              <a:ext uri="{FF2B5EF4-FFF2-40B4-BE49-F238E27FC236}">
                <a16:creationId xmlns:a16="http://schemas.microsoft.com/office/drawing/2014/main" id="{C2232676-C3B0-3D4F-89A6-8E3CEA24ADCB}"/>
              </a:ext>
            </a:extLst>
          </p:cNvPr>
          <p:cNvPicPr>
            <a:picLocks noChangeAspect="1"/>
          </p:cNvPicPr>
          <p:nvPr/>
        </p:nvPicPr>
        <p:blipFill>
          <a:blip r:embed="rId3"/>
          <a:stretch>
            <a:fillRect/>
          </a:stretch>
        </p:blipFill>
        <p:spPr>
          <a:xfrm>
            <a:off x="1215417" y="5344666"/>
            <a:ext cx="3253939" cy="646331"/>
          </a:xfrm>
          <a:prstGeom prst="rect">
            <a:avLst/>
          </a:prstGeom>
        </p:spPr>
      </p:pic>
      <p:pic>
        <p:nvPicPr>
          <p:cNvPr id="10" name="Picture 9">
            <a:extLst>
              <a:ext uri="{FF2B5EF4-FFF2-40B4-BE49-F238E27FC236}">
                <a16:creationId xmlns:a16="http://schemas.microsoft.com/office/drawing/2014/main" id="{7D9F314D-CA87-4B47-8153-2C0EEAAB727B}"/>
              </a:ext>
            </a:extLst>
          </p:cNvPr>
          <p:cNvPicPr>
            <a:picLocks noChangeAspect="1"/>
          </p:cNvPicPr>
          <p:nvPr/>
        </p:nvPicPr>
        <p:blipFill>
          <a:blip r:embed="rId4"/>
          <a:stretch>
            <a:fillRect/>
          </a:stretch>
        </p:blipFill>
        <p:spPr>
          <a:xfrm>
            <a:off x="6317298" y="3863869"/>
            <a:ext cx="3863340" cy="1931670"/>
          </a:xfrm>
          <a:prstGeom prst="rect">
            <a:avLst/>
          </a:prstGeom>
        </p:spPr>
      </p:pic>
      <p:pic>
        <p:nvPicPr>
          <p:cNvPr id="11" name="Picture 10">
            <a:extLst>
              <a:ext uri="{FF2B5EF4-FFF2-40B4-BE49-F238E27FC236}">
                <a16:creationId xmlns:a16="http://schemas.microsoft.com/office/drawing/2014/main" id="{58A6F6EC-82B8-4640-A4A6-E85D98377499}"/>
              </a:ext>
            </a:extLst>
          </p:cNvPr>
          <p:cNvPicPr>
            <a:picLocks noChangeAspect="1"/>
          </p:cNvPicPr>
          <p:nvPr/>
        </p:nvPicPr>
        <p:blipFill>
          <a:blip r:embed="rId5"/>
          <a:stretch>
            <a:fillRect/>
          </a:stretch>
        </p:blipFill>
        <p:spPr>
          <a:xfrm>
            <a:off x="1277757" y="4109102"/>
            <a:ext cx="3700684" cy="849337"/>
          </a:xfrm>
          <a:prstGeom prst="rect">
            <a:avLst/>
          </a:prstGeom>
        </p:spPr>
      </p:pic>
    </p:spTree>
    <p:extLst>
      <p:ext uri="{BB962C8B-B14F-4D97-AF65-F5344CB8AC3E}">
        <p14:creationId xmlns:p14="http://schemas.microsoft.com/office/powerpoint/2010/main" val="15895479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9EB4C-C513-174A-B9D6-2D8DCAAA8AB5}"/>
              </a:ext>
            </a:extLst>
          </p:cNvPr>
          <p:cNvSpPr>
            <a:spLocks noGrp="1"/>
          </p:cNvSpPr>
          <p:nvPr>
            <p:ph type="title"/>
          </p:nvPr>
        </p:nvSpPr>
        <p:spPr>
          <a:xfrm>
            <a:off x="152400" y="0"/>
            <a:ext cx="9051925" cy="1609725"/>
          </a:xfrm>
        </p:spPr>
        <p:txBody>
          <a:bodyPr>
            <a:normAutofit/>
          </a:bodyPr>
          <a:lstStyle/>
          <a:p>
            <a:r>
              <a:rPr lang="en-US" b="1" dirty="0"/>
              <a:t>Types of Gradient Descent</a:t>
            </a:r>
            <a:endParaRPr lang="en-US" dirty="0"/>
          </a:p>
        </p:txBody>
      </p:sp>
      <p:sp>
        <p:nvSpPr>
          <p:cNvPr id="3" name="Content Placeholder 2">
            <a:extLst>
              <a:ext uri="{FF2B5EF4-FFF2-40B4-BE49-F238E27FC236}">
                <a16:creationId xmlns:a16="http://schemas.microsoft.com/office/drawing/2014/main" id="{29CC1044-A375-0B44-8D82-F16A46ED4AC6}"/>
              </a:ext>
            </a:extLst>
          </p:cNvPr>
          <p:cNvSpPr>
            <a:spLocks noGrp="1"/>
          </p:cNvSpPr>
          <p:nvPr>
            <p:ph idx="1"/>
          </p:nvPr>
        </p:nvSpPr>
        <p:spPr>
          <a:xfrm>
            <a:off x="304800" y="1219200"/>
            <a:ext cx="9448800" cy="4495800"/>
          </a:xfrm>
        </p:spPr>
        <p:txBody>
          <a:bodyPr>
            <a:normAutofit/>
          </a:bodyPr>
          <a:lstStyle/>
          <a:p>
            <a:r>
              <a:rPr lang="en-US" dirty="0"/>
              <a:t>There are three popular types of Gradient Descent, that mainly differ in the amount of data they use:</a:t>
            </a:r>
          </a:p>
          <a:p>
            <a:pPr lvl="1"/>
            <a:r>
              <a:rPr lang="en-US" b="1" dirty="0"/>
              <a:t>Batch Gradient Descent: </a:t>
            </a:r>
            <a:r>
              <a:rPr lang="en-US" dirty="0"/>
              <a:t>calculates the error for each example within the training dataset, but only after all training examples have been evaluated, the model gets updated. This whole process is like a cycle and called a training epoch.  It requires that the entire training dataset is in memory and available to the algorithm.</a:t>
            </a:r>
          </a:p>
          <a:p>
            <a:pPr lvl="1"/>
            <a:endParaRPr lang="en-US" dirty="0"/>
          </a:p>
          <a:p>
            <a:pPr lvl="1"/>
            <a:r>
              <a:rPr lang="en-US" b="1" dirty="0"/>
              <a:t>Stochastic Gradient Descent (SGD):</a:t>
            </a:r>
            <a:r>
              <a:rPr lang="en-US" dirty="0"/>
              <a:t> just picks a random instance in the training set at every step and computes the gradients based only on that single instance. So once the algorithm stops, the final parameter values are good, but not optimal.</a:t>
            </a:r>
          </a:p>
          <a:p>
            <a:pPr lvl="1"/>
            <a:endParaRPr lang="en-US" dirty="0"/>
          </a:p>
          <a:p>
            <a:pPr lvl="1"/>
            <a:r>
              <a:rPr lang="en-US" b="1" dirty="0"/>
              <a:t>Mini Batch Gradient Descent: </a:t>
            </a:r>
            <a:r>
              <a:rPr lang="en-US" dirty="0"/>
              <a:t>it’s a combination of the concepts of SGD and Batch Gradient Descent. It simply splits the training dataset into small batches and performs an update for each of these batches. Therefore, it creates a balance between the robustness of stochastic gradient descent and the efficiency of batch gradient descent.</a:t>
            </a:r>
            <a:br>
              <a:rPr lang="en-US" dirty="0"/>
            </a:br>
            <a:endParaRPr lang="en-US" dirty="0"/>
          </a:p>
        </p:txBody>
      </p:sp>
      <p:sp>
        <p:nvSpPr>
          <p:cNvPr id="4" name="Date Placeholder 3">
            <a:extLst>
              <a:ext uri="{FF2B5EF4-FFF2-40B4-BE49-F238E27FC236}">
                <a16:creationId xmlns:a16="http://schemas.microsoft.com/office/drawing/2014/main" id="{900F14B0-00B3-0546-9A99-AA28E15E328E}"/>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16461013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D4B84-4599-A549-835B-ED45275D16BA}"/>
              </a:ext>
            </a:extLst>
          </p:cNvPr>
          <p:cNvSpPr>
            <a:spLocks noGrp="1"/>
          </p:cNvSpPr>
          <p:nvPr>
            <p:ph type="title"/>
          </p:nvPr>
        </p:nvSpPr>
        <p:spPr>
          <a:xfrm>
            <a:off x="166860" y="-64184"/>
            <a:ext cx="9051925" cy="1609725"/>
          </a:xfrm>
        </p:spPr>
        <p:txBody>
          <a:bodyPr/>
          <a:lstStyle/>
          <a:p>
            <a:r>
              <a:rPr lang="en-US" dirty="0"/>
              <a:t>Example!</a:t>
            </a:r>
          </a:p>
        </p:txBody>
      </p:sp>
      <p:sp>
        <p:nvSpPr>
          <p:cNvPr id="3" name="Content Placeholder 2">
            <a:extLst>
              <a:ext uri="{FF2B5EF4-FFF2-40B4-BE49-F238E27FC236}">
                <a16:creationId xmlns:a16="http://schemas.microsoft.com/office/drawing/2014/main" id="{A42D7ADD-4986-B747-AE41-C3302D3FFD05}"/>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C9355B56-1D79-7B4E-9BE9-F62187FA8655}"/>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98264CAD-3F16-9D4D-9148-E79CFE9FE215}"/>
              </a:ext>
            </a:extLst>
          </p:cNvPr>
          <p:cNvPicPr>
            <a:picLocks noChangeAspect="1"/>
          </p:cNvPicPr>
          <p:nvPr/>
        </p:nvPicPr>
        <p:blipFill>
          <a:blip r:embed="rId2"/>
          <a:stretch>
            <a:fillRect/>
          </a:stretch>
        </p:blipFill>
        <p:spPr>
          <a:xfrm>
            <a:off x="166859" y="1225186"/>
            <a:ext cx="9051925" cy="2289260"/>
          </a:xfrm>
          <a:prstGeom prst="rect">
            <a:avLst/>
          </a:prstGeom>
        </p:spPr>
      </p:pic>
      <p:pic>
        <p:nvPicPr>
          <p:cNvPr id="8" name="Picture 7">
            <a:extLst>
              <a:ext uri="{FF2B5EF4-FFF2-40B4-BE49-F238E27FC236}">
                <a16:creationId xmlns:a16="http://schemas.microsoft.com/office/drawing/2014/main" id="{BA327734-83B6-934E-BF18-A0EAFB0E4334}"/>
              </a:ext>
            </a:extLst>
          </p:cNvPr>
          <p:cNvPicPr>
            <a:picLocks noChangeAspect="1"/>
          </p:cNvPicPr>
          <p:nvPr/>
        </p:nvPicPr>
        <p:blipFill>
          <a:blip r:embed="rId3"/>
          <a:stretch>
            <a:fillRect/>
          </a:stretch>
        </p:blipFill>
        <p:spPr>
          <a:xfrm>
            <a:off x="2860217" y="3514444"/>
            <a:ext cx="5336933" cy="3000656"/>
          </a:xfrm>
          <a:prstGeom prst="rect">
            <a:avLst/>
          </a:prstGeom>
        </p:spPr>
      </p:pic>
    </p:spTree>
    <p:extLst>
      <p:ext uri="{BB962C8B-B14F-4D97-AF65-F5344CB8AC3E}">
        <p14:creationId xmlns:p14="http://schemas.microsoft.com/office/powerpoint/2010/main" val="30103442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BFCF6-9E17-3443-BA04-632CE8CF1D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922D4E-AEDF-A744-B128-B189F0B1C378}"/>
              </a:ext>
            </a:extLst>
          </p:cNvPr>
          <p:cNvSpPr>
            <a:spLocks noGrp="1"/>
          </p:cNvSpPr>
          <p:nvPr>
            <p:ph idx="1"/>
          </p:nvPr>
        </p:nvSpPr>
        <p:spPr>
          <a:xfrm>
            <a:off x="6862812" y="530080"/>
            <a:ext cx="3951397" cy="5356898"/>
          </a:xfrm>
        </p:spPr>
        <p:txBody>
          <a:bodyPr>
            <a:normAutofit fontScale="92500" lnSpcReduction="10000"/>
          </a:bodyPr>
          <a:lstStyle/>
          <a:p>
            <a:r>
              <a:rPr lang="en-US" b="1" u="sng" dirty="0"/>
              <a:t>Step 1:</a:t>
            </a:r>
            <a:r>
              <a:rPr lang="en-US" b="1" dirty="0"/>
              <a:t> Initialize the weights(a &amp; b) with random values and calculate Error </a:t>
            </a:r>
          </a:p>
          <a:p>
            <a:r>
              <a:rPr lang="en-US" b="1" u="sng" dirty="0"/>
              <a:t>Step 2:</a:t>
            </a:r>
            <a:r>
              <a:rPr lang="en-US" b="1" dirty="0"/>
              <a:t> Calculate the gradient i.e. change in error when the weights (a &amp; b) are changed by a very small value from their original randomly initialized value. This helps us move the values of a &amp; b in the direction in which error is minimized.</a:t>
            </a:r>
            <a:endParaRPr lang="en-US" dirty="0"/>
          </a:p>
          <a:p>
            <a:r>
              <a:rPr lang="en-US" b="1" u="sng" dirty="0"/>
              <a:t>Step 3:</a:t>
            </a:r>
            <a:r>
              <a:rPr lang="en-US" b="1" dirty="0"/>
              <a:t> Adjust the weights with the gradients to reach the optimal values where error is minimized</a:t>
            </a:r>
            <a:endParaRPr lang="en-US" dirty="0"/>
          </a:p>
          <a:p>
            <a:r>
              <a:rPr lang="en-US" b="1" u="sng" dirty="0"/>
              <a:t>Step 4:</a:t>
            </a:r>
            <a:r>
              <a:rPr lang="en-US" b="1" dirty="0"/>
              <a:t> Use the new weights for prediction and to calculate the new error</a:t>
            </a:r>
            <a:endParaRPr lang="en-US" dirty="0"/>
          </a:p>
          <a:p>
            <a:r>
              <a:rPr lang="en-US" b="1" u="sng" dirty="0"/>
              <a:t>Step 5:</a:t>
            </a:r>
            <a:r>
              <a:rPr lang="en-US" b="1" dirty="0"/>
              <a:t> Repeat steps 2 and 3 till further adjustments to weights doesn’t significantly reduce the Error</a:t>
            </a:r>
            <a:endParaRPr lang="en-US" dirty="0"/>
          </a:p>
          <a:p>
            <a:endParaRPr lang="en-US" dirty="0"/>
          </a:p>
        </p:txBody>
      </p:sp>
      <p:sp>
        <p:nvSpPr>
          <p:cNvPr id="4" name="Date Placeholder 3">
            <a:extLst>
              <a:ext uri="{FF2B5EF4-FFF2-40B4-BE49-F238E27FC236}">
                <a16:creationId xmlns:a16="http://schemas.microsoft.com/office/drawing/2014/main" id="{051FF306-9F7C-BE47-8C93-ACCDC3BED3B0}"/>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B255BD21-474E-BB49-9C59-052ABDAB48FA}"/>
              </a:ext>
            </a:extLst>
          </p:cNvPr>
          <p:cNvPicPr>
            <a:picLocks noChangeAspect="1"/>
          </p:cNvPicPr>
          <p:nvPr/>
        </p:nvPicPr>
        <p:blipFill>
          <a:blip r:embed="rId2"/>
          <a:stretch>
            <a:fillRect/>
          </a:stretch>
        </p:blipFill>
        <p:spPr>
          <a:xfrm>
            <a:off x="94287" y="342900"/>
            <a:ext cx="6768525" cy="3826072"/>
          </a:xfrm>
          <a:prstGeom prst="rect">
            <a:avLst/>
          </a:prstGeom>
        </p:spPr>
      </p:pic>
      <p:sp>
        <p:nvSpPr>
          <p:cNvPr id="8" name="Rectangle 7">
            <a:extLst>
              <a:ext uri="{FF2B5EF4-FFF2-40B4-BE49-F238E27FC236}">
                <a16:creationId xmlns:a16="http://schemas.microsoft.com/office/drawing/2014/main" id="{AB6EDA75-2132-104B-83EF-C117D8F4BEB6}"/>
              </a:ext>
            </a:extLst>
          </p:cNvPr>
          <p:cNvSpPr/>
          <p:nvPr/>
        </p:nvSpPr>
        <p:spPr>
          <a:xfrm>
            <a:off x="282893" y="4766301"/>
            <a:ext cx="6111912" cy="646331"/>
          </a:xfrm>
          <a:prstGeom prst="rect">
            <a:avLst/>
          </a:prstGeom>
        </p:spPr>
        <p:txBody>
          <a:bodyPr wrap="square">
            <a:spAutoFit/>
          </a:bodyPr>
          <a:lstStyle/>
          <a:p>
            <a:r>
              <a:rPr lang="en-US" dirty="0">
                <a:solidFill>
                  <a:srgbClr val="111111"/>
                </a:solidFill>
                <a:latin typeface="Open Sans"/>
              </a:rPr>
              <a:t>our objective is to find optimal </a:t>
            </a:r>
            <a:r>
              <a:rPr lang="en-US" b="1" dirty="0">
                <a:solidFill>
                  <a:srgbClr val="111111"/>
                </a:solidFill>
                <a:latin typeface="Open Sans"/>
              </a:rPr>
              <a:t>a, b</a:t>
            </a:r>
            <a:r>
              <a:rPr lang="en-US" dirty="0">
                <a:solidFill>
                  <a:srgbClr val="111111"/>
                </a:solidFill>
                <a:latin typeface="Open Sans"/>
              </a:rPr>
              <a:t> that minimizes the error between actual and predicted values </a:t>
            </a:r>
            <a:endParaRPr lang="en-US" dirty="0"/>
          </a:p>
        </p:txBody>
      </p:sp>
    </p:spTree>
    <p:extLst>
      <p:ext uri="{BB962C8B-B14F-4D97-AF65-F5344CB8AC3E}">
        <p14:creationId xmlns:p14="http://schemas.microsoft.com/office/powerpoint/2010/main" val="40848867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CE54-B3CE-AD4B-8890-E919FA8CDF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E56974-6772-2E4E-B648-8540598A613F}"/>
              </a:ext>
            </a:extLst>
          </p:cNvPr>
          <p:cNvSpPr>
            <a:spLocks noGrp="1"/>
          </p:cNvSpPr>
          <p:nvPr>
            <p:ph idx="1"/>
          </p:nvPr>
        </p:nvSpPr>
        <p:spPr>
          <a:xfrm>
            <a:off x="282893" y="3208696"/>
            <a:ext cx="10248423" cy="2689185"/>
          </a:xfrm>
        </p:spPr>
        <p:txBody>
          <a:bodyPr/>
          <a:lstStyle/>
          <a:p>
            <a:pPr marL="0" indent="0">
              <a:buNone/>
            </a:pPr>
            <a:r>
              <a:rPr lang="en-US" dirty="0"/>
              <a:t>Standardize the data</a:t>
            </a:r>
          </a:p>
        </p:txBody>
      </p:sp>
      <p:sp>
        <p:nvSpPr>
          <p:cNvPr id="4" name="Date Placeholder 3">
            <a:extLst>
              <a:ext uri="{FF2B5EF4-FFF2-40B4-BE49-F238E27FC236}">
                <a16:creationId xmlns:a16="http://schemas.microsoft.com/office/drawing/2014/main" id="{3DA18B3D-11B7-4843-9D7A-636EF3B85791}"/>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1F2A7A85-3112-5E44-9BD9-346B715726EF}"/>
              </a:ext>
            </a:extLst>
          </p:cNvPr>
          <p:cNvPicPr>
            <a:picLocks noChangeAspect="1"/>
          </p:cNvPicPr>
          <p:nvPr/>
        </p:nvPicPr>
        <p:blipFill rotWithShape="1">
          <a:blip r:embed="rId3"/>
          <a:srcRect r="52019"/>
          <a:stretch/>
        </p:blipFill>
        <p:spPr>
          <a:xfrm>
            <a:off x="0" y="306029"/>
            <a:ext cx="2725212" cy="2902667"/>
          </a:xfrm>
          <a:prstGeom prst="rect">
            <a:avLst/>
          </a:prstGeom>
        </p:spPr>
      </p:pic>
      <p:pic>
        <p:nvPicPr>
          <p:cNvPr id="8" name="Picture 7">
            <a:extLst>
              <a:ext uri="{FF2B5EF4-FFF2-40B4-BE49-F238E27FC236}">
                <a16:creationId xmlns:a16="http://schemas.microsoft.com/office/drawing/2014/main" id="{AE49DE83-FE42-8C4C-B39C-53996B71DBF9}"/>
              </a:ext>
            </a:extLst>
          </p:cNvPr>
          <p:cNvPicPr>
            <a:picLocks noChangeAspect="1"/>
          </p:cNvPicPr>
          <p:nvPr/>
        </p:nvPicPr>
        <p:blipFill>
          <a:blip r:embed="rId4"/>
          <a:stretch>
            <a:fillRect/>
          </a:stretch>
        </p:blipFill>
        <p:spPr>
          <a:xfrm>
            <a:off x="2882982" y="540981"/>
            <a:ext cx="7861819" cy="4213524"/>
          </a:xfrm>
          <a:prstGeom prst="rect">
            <a:avLst/>
          </a:prstGeom>
        </p:spPr>
      </p:pic>
      <p:pic>
        <p:nvPicPr>
          <p:cNvPr id="9" name="Picture 8">
            <a:extLst>
              <a:ext uri="{FF2B5EF4-FFF2-40B4-BE49-F238E27FC236}">
                <a16:creationId xmlns:a16="http://schemas.microsoft.com/office/drawing/2014/main" id="{14DFFCB1-8CCE-DB4A-9493-C6705EBD78AA}"/>
              </a:ext>
            </a:extLst>
          </p:cNvPr>
          <p:cNvPicPr>
            <a:picLocks noChangeAspect="1"/>
          </p:cNvPicPr>
          <p:nvPr/>
        </p:nvPicPr>
        <p:blipFill rotWithShape="1">
          <a:blip r:embed="rId3"/>
          <a:srcRect l="60333" t="10529"/>
          <a:stretch/>
        </p:blipFill>
        <p:spPr>
          <a:xfrm>
            <a:off x="216713" y="3455443"/>
            <a:ext cx="2253021" cy="2597046"/>
          </a:xfrm>
          <a:prstGeom prst="rect">
            <a:avLst/>
          </a:prstGeom>
        </p:spPr>
      </p:pic>
    </p:spTree>
    <p:extLst>
      <p:ext uri="{BB962C8B-B14F-4D97-AF65-F5344CB8AC3E}">
        <p14:creationId xmlns:p14="http://schemas.microsoft.com/office/powerpoint/2010/main" val="36312581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F21E-C5B5-9B44-94A6-E03425BA28B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4D1530-D4B4-894D-9796-8601E55EDD7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AE46BA8-B00A-9B4A-9577-037D8B8DFC2B}"/>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4E7C290B-5CB8-D241-8B47-FF224B415B90}"/>
              </a:ext>
            </a:extLst>
          </p:cNvPr>
          <p:cNvPicPr>
            <a:picLocks noChangeAspect="1"/>
          </p:cNvPicPr>
          <p:nvPr/>
        </p:nvPicPr>
        <p:blipFill>
          <a:blip r:embed="rId2"/>
          <a:stretch>
            <a:fillRect/>
          </a:stretch>
        </p:blipFill>
        <p:spPr>
          <a:xfrm>
            <a:off x="1091565" y="720090"/>
            <a:ext cx="8789670" cy="5417820"/>
          </a:xfrm>
          <a:prstGeom prst="rect">
            <a:avLst/>
          </a:prstGeom>
        </p:spPr>
      </p:pic>
    </p:spTree>
    <p:extLst>
      <p:ext uri="{BB962C8B-B14F-4D97-AF65-F5344CB8AC3E}">
        <p14:creationId xmlns:p14="http://schemas.microsoft.com/office/powerpoint/2010/main" val="23215224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C2B58-938B-F741-8095-73479A46A24C}"/>
              </a:ext>
            </a:extLst>
          </p:cNvPr>
          <p:cNvSpPr>
            <a:spLocks noGrp="1"/>
          </p:cNvSpPr>
          <p:nvPr>
            <p:ph type="title"/>
          </p:nvPr>
        </p:nvSpPr>
        <p:spPr>
          <a:xfrm>
            <a:off x="282893" y="415897"/>
            <a:ext cx="10248423" cy="498961"/>
          </a:xfrm>
        </p:spPr>
        <p:txBody>
          <a:bodyPr>
            <a:normAutofit/>
          </a:bodyPr>
          <a:lstStyle/>
          <a:p>
            <a:r>
              <a:rPr lang="en-US" sz="1620" b="1" u="sng" dirty="0"/>
              <a:t>Step 3:</a:t>
            </a:r>
          </a:p>
        </p:txBody>
      </p:sp>
      <p:sp>
        <p:nvSpPr>
          <p:cNvPr id="3" name="Content Placeholder 2">
            <a:extLst>
              <a:ext uri="{FF2B5EF4-FFF2-40B4-BE49-F238E27FC236}">
                <a16:creationId xmlns:a16="http://schemas.microsoft.com/office/drawing/2014/main" id="{B77D55AD-DCF8-1A45-97F8-4694E42AD89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126470CE-8F27-FD4D-B360-A4D28718F43A}"/>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3DAD2FE6-E834-DB40-AB84-00994335C1A8}"/>
              </a:ext>
            </a:extLst>
          </p:cNvPr>
          <p:cNvPicPr>
            <a:picLocks noChangeAspect="1"/>
          </p:cNvPicPr>
          <p:nvPr/>
        </p:nvPicPr>
        <p:blipFill>
          <a:blip r:embed="rId2"/>
          <a:stretch>
            <a:fillRect/>
          </a:stretch>
        </p:blipFill>
        <p:spPr>
          <a:xfrm>
            <a:off x="216713" y="830770"/>
            <a:ext cx="8012887" cy="4801577"/>
          </a:xfrm>
          <a:prstGeom prst="rect">
            <a:avLst/>
          </a:prstGeom>
        </p:spPr>
      </p:pic>
      <p:pic>
        <p:nvPicPr>
          <p:cNvPr id="8" name="Picture 7">
            <a:extLst>
              <a:ext uri="{FF2B5EF4-FFF2-40B4-BE49-F238E27FC236}">
                <a16:creationId xmlns:a16="http://schemas.microsoft.com/office/drawing/2014/main" id="{145631D8-9389-7B48-BF59-F2D8B18D2042}"/>
              </a:ext>
            </a:extLst>
          </p:cNvPr>
          <p:cNvPicPr>
            <a:picLocks noChangeAspect="1"/>
          </p:cNvPicPr>
          <p:nvPr/>
        </p:nvPicPr>
        <p:blipFill>
          <a:blip r:embed="rId3"/>
          <a:stretch>
            <a:fillRect/>
          </a:stretch>
        </p:blipFill>
        <p:spPr>
          <a:xfrm>
            <a:off x="0" y="5897880"/>
            <a:ext cx="8698230" cy="651510"/>
          </a:xfrm>
          <a:prstGeom prst="rect">
            <a:avLst/>
          </a:prstGeom>
        </p:spPr>
      </p:pic>
    </p:spTree>
    <p:extLst>
      <p:ext uri="{BB962C8B-B14F-4D97-AF65-F5344CB8AC3E}">
        <p14:creationId xmlns:p14="http://schemas.microsoft.com/office/powerpoint/2010/main" val="28831844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CD874-954C-6B48-BAD7-F7E5BD02A4A9}"/>
              </a:ext>
            </a:extLst>
          </p:cNvPr>
          <p:cNvSpPr>
            <a:spLocks noGrp="1"/>
          </p:cNvSpPr>
          <p:nvPr>
            <p:ph type="title"/>
          </p:nvPr>
        </p:nvSpPr>
        <p:spPr>
          <a:xfrm>
            <a:off x="152400" y="-119063"/>
            <a:ext cx="9051925" cy="1609725"/>
          </a:xfrm>
        </p:spPr>
        <p:txBody>
          <a:bodyPr>
            <a:normAutofit/>
          </a:bodyPr>
          <a:lstStyle/>
          <a:p>
            <a:r>
              <a:rPr lang="en-US" dirty="0"/>
              <a:t>Polynomial Regression</a:t>
            </a:r>
          </a:p>
        </p:txBody>
      </p:sp>
      <p:sp>
        <p:nvSpPr>
          <p:cNvPr id="3" name="Content Placeholder 2">
            <a:extLst>
              <a:ext uri="{FF2B5EF4-FFF2-40B4-BE49-F238E27FC236}">
                <a16:creationId xmlns:a16="http://schemas.microsoft.com/office/drawing/2014/main" id="{990A715D-AC15-6044-A9E0-64C3A48507EB}"/>
              </a:ext>
            </a:extLst>
          </p:cNvPr>
          <p:cNvSpPr>
            <a:spLocks noGrp="1"/>
          </p:cNvSpPr>
          <p:nvPr>
            <p:ph idx="1"/>
          </p:nvPr>
        </p:nvSpPr>
        <p:spPr>
          <a:xfrm>
            <a:off x="457200" y="1219200"/>
            <a:ext cx="9051925" cy="4051300"/>
          </a:xfrm>
        </p:spPr>
        <p:txBody>
          <a:bodyPr/>
          <a:lstStyle/>
          <a:p>
            <a:r>
              <a:rPr lang="en-US" i="1" dirty="0"/>
              <a:t>Linear regression requires the relation between the dependent variable and the independent variable to be linear. What if the distribution of the data was more complex as shown in the below figure? Can linear models be used to fit non-linear data? How can we generate a curve that best captures the data as shown below? </a:t>
            </a:r>
            <a:endParaRPr lang="en-US" dirty="0"/>
          </a:p>
        </p:txBody>
      </p:sp>
      <p:sp>
        <p:nvSpPr>
          <p:cNvPr id="4" name="Date Placeholder 3">
            <a:extLst>
              <a:ext uri="{FF2B5EF4-FFF2-40B4-BE49-F238E27FC236}">
                <a16:creationId xmlns:a16="http://schemas.microsoft.com/office/drawing/2014/main" id="{91005CC3-4B4D-A54C-B641-B77A205DDEA1}"/>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EAEFC9FB-2353-C44D-A663-059A87D6D8A5}"/>
              </a:ext>
            </a:extLst>
          </p:cNvPr>
          <p:cNvPicPr>
            <a:picLocks noChangeAspect="1"/>
          </p:cNvPicPr>
          <p:nvPr/>
        </p:nvPicPr>
        <p:blipFill>
          <a:blip r:embed="rId2"/>
          <a:stretch>
            <a:fillRect/>
          </a:stretch>
        </p:blipFill>
        <p:spPr>
          <a:xfrm>
            <a:off x="304800" y="2349242"/>
            <a:ext cx="3865562" cy="2863929"/>
          </a:xfrm>
          <a:prstGeom prst="rect">
            <a:avLst/>
          </a:prstGeom>
        </p:spPr>
      </p:pic>
      <p:pic>
        <p:nvPicPr>
          <p:cNvPr id="8" name="Picture 7">
            <a:extLst>
              <a:ext uri="{FF2B5EF4-FFF2-40B4-BE49-F238E27FC236}">
                <a16:creationId xmlns:a16="http://schemas.microsoft.com/office/drawing/2014/main" id="{967ADB85-5D47-1441-9FAE-FFB4C98C4DCB}"/>
              </a:ext>
            </a:extLst>
          </p:cNvPr>
          <p:cNvPicPr>
            <a:picLocks noChangeAspect="1"/>
          </p:cNvPicPr>
          <p:nvPr/>
        </p:nvPicPr>
        <p:blipFill>
          <a:blip r:embed="rId3"/>
          <a:stretch>
            <a:fillRect/>
          </a:stretch>
        </p:blipFill>
        <p:spPr>
          <a:xfrm>
            <a:off x="2727326" y="5486109"/>
            <a:ext cx="4946650" cy="1285941"/>
          </a:xfrm>
          <a:prstGeom prst="rect">
            <a:avLst/>
          </a:prstGeom>
        </p:spPr>
      </p:pic>
      <p:pic>
        <p:nvPicPr>
          <p:cNvPr id="9" name="Picture 8">
            <a:extLst>
              <a:ext uri="{FF2B5EF4-FFF2-40B4-BE49-F238E27FC236}">
                <a16:creationId xmlns:a16="http://schemas.microsoft.com/office/drawing/2014/main" id="{72F75ED7-FD78-F048-92AA-93C69DD6189A}"/>
              </a:ext>
            </a:extLst>
          </p:cNvPr>
          <p:cNvPicPr>
            <a:picLocks noChangeAspect="1"/>
          </p:cNvPicPr>
          <p:nvPr/>
        </p:nvPicPr>
        <p:blipFill>
          <a:blip r:embed="rId4"/>
          <a:stretch>
            <a:fillRect/>
          </a:stretch>
        </p:blipFill>
        <p:spPr>
          <a:xfrm>
            <a:off x="4866564" y="2429645"/>
            <a:ext cx="6096000" cy="2555608"/>
          </a:xfrm>
          <a:prstGeom prst="rect">
            <a:avLst/>
          </a:prstGeom>
        </p:spPr>
      </p:pic>
    </p:spTree>
    <p:extLst>
      <p:ext uri="{BB962C8B-B14F-4D97-AF65-F5344CB8AC3E}">
        <p14:creationId xmlns:p14="http://schemas.microsoft.com/office/powerpoint/2010/main" val="25961177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430FF-3075-3840-B7EE-C4F47D96DC88}"/>
              </a:ext>
            </a:extLst>
          </p:cNvPr>
          <p:cNvSpPr>
            <a:spLocks noGrp="1"/>
          </p:cNvSpPr>
          <p:nvPr>
            <p:ph type="title"/>
          </p:nvPr>
        </p:nvSpPr>
        <p:spPr>
          <a:xfrm>
            <a:off x="282893" y="220662"/>
            <a:ext cx="10472420" cy="1363561"/>
          </a:xfrm>
        </p:spPr>
        <p:txBody>
          <a:bodyPr>
            <a:normAutofit fontScale="90000"/>
          </a:bodyPr>
          <a:lstStyle/>
          <a:p>
            <a:r>
              <a:rPr lang="en-US" b="1" i="1" dirty="0">
                <a:latin typeface="medium-content-serif-font"/>
              </a:rPr>
              <a:t>To overcome under-fitting, we need to increase the complexity of the model.</a:t>
            </a:r>
            <a:endParaRPr lang="en-US" dirty="0"/>
          </a:p>
        </p:txBody>
      </p:sp>
      <p:sp>
        <p:nvSpPr>
          <p:cNvPr id="3" name="Content Placeholder 2">
            <a:extLst>
              <a:ext uri="{FF2B5EF4-FFF2-40B4-BE49-F238E27FC236}">
                <a16:creationId xmlns:a16="http://schemas.microsoft.com/office/drawing/2014/main" id="{F5270AF1-533C-784C-A16C-F38B47BF2FBA}"/>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D9AEBBA1-25C2-CD4D-834E-F0ECCE332EDA}"/>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BC980801-C101-F148-9F3A-0A8B28DF0210}"/>
              </a:ext>
            </a:extLst>
          </p:cNvPr>
          <p:cNvPicPr>
            <a:picLocks noChangeAspect="1"/>
          </p:cNvPicPr>
          <p:nvPr/>
        </p:nvPicPr>
        <p:blipFill>
          <a:blip r:embed="rId2"/>
          <a:stretch>
            <a:fillRect/>
          </a:stretch>
        </p:blipFill>
        <p:spPr>
          <a:xfrm>
            <a:off x="152400" y="1691397"/>
            <a:ext cx="4167188" cy="3138723"/>
          </a:xfrm>
          <a:prstGeom prst="rect">
            <a:avLst/>
          </a:prstGeom>
        </p:spPr>
      </p:pic>
      <p:sp>
        <p:nvSpPr>
          <p:cNvPr id="10" name="Rectangle 9">
            <a:extLst>
              <a:ext uri="{FF2B5EF4-FFF2-40B4-BE49-F238E27FC236}">
                <a16:creationId xmlns:a16="http://schemas.microsoft.com/office/drawing/2014/main" id="{2FD1D0F3-C0FD-4D45-9856-473AAEE31BE7}"/>
              </a:ext>
            </a:extLst>
          </p:cNvPr>
          <p:cNvSpPr/>
          <p:nvPr/>
        </p:nvSpPr>
        <p:spPr>
          <a:xfrm>
            <a:off x="5129255" y="4922212"/>
            <a:ext cx="5005345" cy="369332"/>
          </a:xfrm>
          <a:prstGeom prst="rect">
            <a:avLst/>
          </a:prstGeom>
        </p:spPr>
        <p:txBody>
          <a:bodyPr wrap="none">
            <a:spAutoFit/>
          </a:bodyPr>
          <a:lstStyle/>
          <a:p>
            <a:r>
              <a:rPr lang="en-US" dirty="0">
                <a:solidFill>
                  <a:srgbClr val="D73A49"/>
                </a:solidFill>
                <a:latin typeface="SFMono-Regular"/>
              </a:rPr>
              <a:t>from</a:t>
            </a:r>
            <a:r>
              <a:rPr lang="en-US" dirty="0">
                <a:solidFill>
                  <a:srgbClr val="24292E"/>
                </a:solidFill>
                <a:latin typeface="SFMono-Regular"/>
              </a:rPr>
              <a:t> </a:t>
            </a:r>
            <a:r>
              <a:rPr lang="en-US" dirty="0" err="1">
                <a:solidFill>
                  <a:srgbClr val="24292E"/>
                </a:solidFill>
                <a:latin typeface="SFMono-Regular"/>
              </a:rPr>
              <a:t>sklearn.linear_model</a:t>
            </a:r>
            <a:r>
              <a:rPr lang="en-US" dirty="0">
                <a:solidFill>
                  <a:srgbClr val="24292E"/>
                </a:solidFill>
                <a:latin typeface="SFMono-Regular"/>
              </a:rPr>
              <a:t> </a:t>
            </a:r>
            <a:r>
              <a:rPr lang="en-US" dirty="0">
                <a:solidFill>
                  <a:srgbClr val="D73A49"/>
                </a:solidFill>
                <a:latin typeface="SFMono-Regular"/>
              </a:rPr>
              <a:t>import</a:t>
            </a:r>
            <a:r>
              <a:rPr lang="en-US" dirty="0">
                <a:solidFill>
                  <a:srgbClr val="24292E"/>
                </a:solidFill>
                <a:latin typeface="SFMono-Regular"/>
              </a:rPr>
              <a:t> </a:t>
            </a:r>
            <a:r>
              <a:rPr lang="en-US" dirty="0" err="1">
                <a:solidFill>
                  <a:srgbClr val="24292E"/>
                </a:solidFill>
                <a:latin typeface="SFMono-Regular"/>
              </a:rPr>
              <a:t>LinearRegression</a:t>
            </a:r>
            <a:endParaRPr lang="en-US" dirty="0"/>
          </a:p>
        </p:txBody>
      </p:sp>
      <p:sp>
        <p:nvSpPr>
          <p:cNvPr id="12" name="Rectangle 11">
            <a:extLst>
              <a:ext uri="{FF2B5EF4-FFF2-40B4-BE49-F238E27FC236}">
                <a16:creationId xmlns:a16="http://schemas.microsoft.com/office/drawing/2014/main" id="{03BED253-46BA-B347-B45D-25833531779C}"/>
              </a:ext>
            </a:extLst>
          </p:cNvPr>
          <p:cNvSpPr/>
          <p:nvPr/>
        </p:nvSpPr>
        <p:spPr>
          <a:xfrm>
            <a:off x="5129255" y="5242717"/>
            <a:ext cx="2736005" cy="369332"/>
          </a:xfrm>
          <a:prstGeom prst="rect">
            <a:avLst/>
          </a:prstGeom>
        </p:spPr>
        <p:txBody>
          <a:bodyPr wrap="none">
            <a:spAutoFit/>
          </a:bodyPr>
          <a:lstStyle/>
          <a:p>
            <a:r>
              <a:rPr lang="en-US" dirty="0">
                <a:solidFill>
                  <a:srgbClr val="24292E"/>
                </a:solidFill>
                <a:latin typeface="SFMono-Regular"/>
              </a:rPr>
              <a:t>model </a:t>
            </a:r>
            <a:r>
              <a:rPr lang="en-US" dirty="0">
                <a:solidFill>
                  <a:srgbClr val="D73A49"/>
                </a:solidFill>
                <a:latin typeface="SFMono-Regular"/>
              </a:rPr>
              <a:t>=</a:t>
            </a:r>
            <a:r>
              <a:rPr lang="en-US" dirty="0">
                <a:solidFill>
                  <a:srgbClr val="24292E"/>
                </a:solidFill>
                <a:latin typeface="SFMono-Regular"/>
              </a:rPr>
              <a:t> </a:t>
            </a:r>
            <a:r>
              <a:rPr lang="en-US" dirty="0" err="1">
                <a:solidFill>
                  <a:srgbClr val="24292E"/>
                </a:solidFill>
                <a:latin typeface="SFMono-Regular"/>
              </a:rPr>
              <a:t>LinearRegression</a:t>
            </a:r>
            <a:r>
              <a:rPr lang="en-US" dirty="0">
                <a:solidFill>
                  <a:srgbClr val="24292E"/>
                </a:solidFill>
                <a:latin typeface="SFMono-Regular"/>
              </a:rPr>
              <a:t>()</a:t>
            </a:r>
            <a:endParaRPr lang="en-US" dirty="0"/>
          </a:p>
        </p:txBody>
      </p:sp>
      <p:sp>
        <p:nvSpPr>
          <p:cNvPr id="13" name="Rectangle 12">
            <a:extLst>
              <a:ext uri="{FF2B5EF4-FFF2-40B4-BE49-F238E27FC236}">
                <a16:creationId xmlns:a16="http://schemas.microsoft.com/office/drawing/2014/main" id="{88A7C22B-FA27-9144-B2F5-20F21806E995}"/>
              </a:ext>
            </a:extLst>
          </p:cNvPr>
          <p:cNvSpPr/>
          <p:nvPr/>
        </p:nvSpPr>
        <p:spPr>
          <a:xfrm>
            <a:off x="5129255" y="5499442"/>
            <a:ext cx="1489831" cy="369332"/>
          </a:xfrm>
          <a:prstGeom prst="rect">
            <a:avLst/>
          </a:prstGeom>
        </p:spPr>
        <p:txBody>
          <a:bodyPr wrap="none">
            <a:spAutoFit/>
          </a:bodyPr>
          <a:lstStyle/>
          <a:p>
            <a:r>
              <a:rPr lang="en-US" dirty="0" err="1">
                <a:solidFill>
                  <a:srgbClr val="24292E"/>
                </a:solidFill>
                <a:latin typeface="SFMono-Regular"/>
              </a:rPr>
              <a:t>model.fit</a:t>
            </a:r>
            <a:r>
              <a:rPr lang="en-US" dirty="0">
                <a:solidFill>
                  <a:srgbClr val="24292E"/>
                </a:solidFill>
                <a:latin typeface="SFMono-Regular"/>
              </a:rPr>
              <a:t>(x, y)</a:t>
            </a:r>
            <a:endParaRPr lang="en-US" dirty="0"/>
          </a:p>
        </p:txBody>
      </p:sp>
      <p:sp>
        <p:nvSpPr>
          <p:cNvPr id="14" name="Rectangle 13">
            <a:extLst>
              <a:ext uri="{FF2B5EF4-FFF2-40B4-BE49-F238E27FC236}">
                <a16:creationId xmlns:a16="http://schemas.microsoft.com/office/drawing/2014/main" id="{9894B027-654E-5C42-9E99-9D53260AFFC6}"/>
              </a:ext>
            </a:extLst>
          </p:cNvPr>
          <p:cNvSpPr/>
          <p:nvPr/>
        </p:nvSpPr>
        <p:spPr>
          <a:xfrm>
            <a:off x="5129255" y="5784187"/>
            <a:ext cx="2620013" cy="369332"/>
          </a:xfrm>
          <a:prstGeom prst="rect">
            <a:avLst/>
          </a:prstGeom>
        </p:spPr>
        <p:txBody>
          <a:bodyPr wrap="none">
            <a:spAutoFit/>
          </a:bodyPr>
          <a:lstStyle/>
          <a:p>
            <a:r>
              <a:rPr lang="en-US" dirty="0" err="1">
                <a:solidFill>
                  <a:srgbClr val="24292E"/>
                </a:solidFill>
                <a:latin typeface="SFMono-Regular"/>
              </a:rPr>
              <a:t>y_pred</a:t>
            </a:r>
            <a:r>
              <a:rPr lang="en-US" dirty="0">
                <a:solidFill>
                  <a:srgbClr val="24292E"/>
                </a:solidFill>
                <a:latin typeface="SFMono-Regular"/>
              </a:rPr>
              <a:t> </a:t>
            </a:r>
            <a:r>
              <a:rPr lang="en-US" dirty="0">
                <a:solidFill>
                  <a:srgbClr val="D73A49"/>
                </a:solidFill>
                <a:latin typeface="SFMono-Regular"/>
              </a:rPr>
              <a:t>=</a:t>
            </a:r>
            <a:r>
              <a:rPr lang="en-US" dirty="0">
                <a:solidFill>
                  <a:srgbClr val="24292E"/>
                </a:solidFill>
                <a:latin typeface="SFMono-Regular"/>
              </a:rPr>
              <a:t> </a:t>
            </a:r>
            <a:r>
              <a:rPr lang="en-US" dirty="0" err="1">
                <a:solidFill>
                  <a:srgbClr val="24292E"/>
                </a:solidFill>
                <a:latin typeface="SFMono-Regular"/>
              </a:rPr>
              <a:t>model.predict</a:t>
            </a:r>
            <a:r>
              <a:rPr lang="en-US" dirty="0">
                <a:solidFill>
                  <a:srgbClr val="24292E"/>
                </a:solidFill>
                <a:latin typeface="SFMono-Regular"/>
              </a:rPr>
              <a:t>(x)</a:t>
            </a:r>
            <a:endParaRPr lang="en-US" dirty="0"/>
          </a:p>
        </p:txBody>
      </p:sp>
      <p:pic>
        <p:nvPicPr>
          <p:cNvPr id="15" name="Picture 14">
            <a:extLst>
              <a:ext uri="{FF2B5EF4-FFF2-40B4-BE49-F238E27FC236}">
                <a16:creationId xmlns:a16="http://schemas.microsoft.com/office/drawing/2014/main" id="{66CCA9FB-8A76-A548-9950-CE989662FDC9}"/>
              </a:ext>
            </a:extLst>
          </p:cNvPr>
          <p:cNvPicPr>
            <a:picLocks noChangeAspect="1"/>
          </p:cNvPicPr>
          <p:nvPr/>
        </p:nvPicPr>
        <p:blipFill>
          <a:blip r:embed="rId3"/>
          <a:stretch>
            <a:fillRect/>
          </a:stretch>
        </p:blipFill>
        <p:spPr>
          <a:xfrm>
            <a:off x="5033963" y="1723704"/>
            <a:ext cx="4267200" cy="3118632"/>
          </a:xfrm>
          <a:prstGeom prst="rect">
            <a:avLst/>
          </a:prstGeom>
        </p:spPr>
      </p:pic>
    </p:spTree>
    <p:extLst>
      <p:ext uri="{BB962C8B-B14F-4D97-AF65-F5344CB8AC3E}">
        <p14:creationId xmlns:p14="http://schemas.microsoft.com/office/powerpoint/2010/main" val="21532099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71789A-797F-6A41-AACC-1CCD80A9856B}"/>
              </a:ext>
            </a:extLst>
          </p:cNvPr>
          <p:cNvSpPr>
            <a:spLocks noGrp="1"/>
          </p:cNvSpPr>
          <p:nvPr>
            <p:ph idx="1"/>
          </p:nvPr>
        </p:nvSpPr>
        <p:spPr>
          <a:xfrm>
            <a:off x="2827391" y="457402"/>
            <a:ext cx="7512549" cy="3986213"/>
          </a:xfrm>
        </p:spPr>
        <p:txBody>
          <a:bodyPr/>
          <a:lstStyle/>
          <a:p>
            <a:r>
              <a:rPr lang="en-US" i="1" dirty="0"/>
              <a:t>A simple way to do this is to add powers of each feature as new features, then train a </a:t>
            </a:r>
            <a:r>
              <a:rPr lang="en-US" b="1" i="1" dirty="0"/>
              <a:t>linear model </a:t>
            </a:r>
            <a:r>
              <a:rPr lang="en-US" i="1" dirty="0"/>
              <a:t>on this extended set of features. This technique is called </a:t>
            </a:r>
            <a:r>
              <a:rPr lang="en-US" b="1" i="1" dirty="0"/>
              <a:t>Polynomial Regression</a:t>
            </a:r>
            <a:r>
              <a:rPr lang="en-US" i="1" dirty="0"/>
              <a:t>.</a:t>
            </a:r>
          </a:p>
          <a:p>
            <a:r>
              <a:rPr lang="en-US" i="1" dirty="0">
                <a:solidFill>
                  <a:srgbClr val="FF0000"/>
                </a:solidFill>
              </a:rPr>
              <a:t>This is still considered to be </a:t>
            </a:r>
            <a:r>
              <a:rPr lang="en-US" b="1" i="1" dirty="0">
                <a:solidFill>
                  <a:srgbClr val="FF0000"/>
                </a:solidFill>
              </a:rPr>
              <a:t>linear model</a:t>
            </a:r>
            <a:r>
              <a:rPr lang="en-US" i="1" dirty="0"/>
              <a:t> as the coefficients/weights associated with the features are still linear. x² is only a feature. However, the curve that we are fitting is </a:t>
            </a:r>
            <a:r>
              <a:rPr lang="en-US" b="1" i="1" dirty="0"/>
              <a:t>quadratic </a:t>
            </a:r>
            <a:r>
              <a:rPr lang="en-US" i="1" dirty="0"/>
              <a:t>in nature.</a:t>
            </a:r>
          </a:p>
          <a:p>
            <a:r>
              <a:rPr lang="en-US" dirty="0"/>
              <a:t>To convert the original features into their higher order terms we will use the </a:t>
            </a:r>
            <a:r>
              <a:rPr lang="en-US" dirty="0" err="1"/>
              <a:t>PolynomialFeatures</a:t>
            </a:r>
            <a:r>
              <a:rPr lang="en-US" dirty="0"/>
              <a:t> class provided by </a:t>
            </a:r>
            <a:r>
              <a:rPr lang="en-US" dirty="0" err="1"/>
              <a:t>scikit</a:t>
            </a:r>
            <a:r>
              <a:rPr lang="en-US" dirty="0"/>
              <a:t>-learn. Next, we train the model using Linear Regression.</a:t>
            </a:r>
          </a:p>
        </p:txBody>
      </p:sp>
      <p:sp>
        <p:nvSpPr>
          <p:cNvPr id="4" name="Date Placeholder 3">
            <a:extLst>
              <a:ext uri="{FF2B5EF4-FFF2-40B4-BE49-F238E27FC236}">
                <a16:creationId xmlns:a16="http://schemas.microsoft.com/office/drawing/2014/main" id="{4370B078-7148-BA4B-A125-181EDBD761F1}"/>
              </a:ext>
            </a:extLst>
          </p:cNvPr>
          <p:cNvSpPr>
            <a:spLocks noGrp="1"/>
          </p:cNvSpPr>
          <p:nvPr>
            <p:ph type="dt" sz="half" idx="10"/>
          </p:nvPr>
        </p:nvSpPr>
        <p:spPr>
          <a:xfrm>
            <a:off x="7006088" y="4506447"/>
            <a:ext cx="2946197" cy="328613"/>
          </a:xfrm>
        </p:spPr>
        <p:txBody>
          <a:bodyPr/>
          <a:lstStyle/>
          <a:p>
            <a:r>
              <a:rPr lang="en-US"/>
              <a:t>First Semester 2021-2022</a:t>
            </a:r>
            <a:endParaRPr lang="en-US" dirty="0"/>
          </a:p>
        </p:txBody>
      </p:sp>
      <p:sp>
        <p:nvSpPr>
          <p:cNvPr id="7" name="Rectangle 2">
            <a:extLst>
              <a:ext uri="{FF2B5EF4-FFF2-40B4-BE49-F238E27FC236}">
                <a16:creationId xmlns:a16="http://schemas.microsoft.com/office/drawing/2014/main" id="{0797C49A-0624-774F-BAF0-393326387C66}"/>
              </a:ext>
            </a:extLst>
          </p:cNvPr>
          <p:cNvSpPr>
            <a:spLocks noChangeArrowheads="1"/>
          </p:cNvSpPr>
          <p:nvPr/>
        </p:nvSpPr>
        <p:spPr bwMode="auto">
          <a:xfrm>
            <a:off x="441484" y="2205670"/>
            <a:ext cx="2474524" cy="1648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2296" tIns="41148" rIns="82296" bIns="4114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22960"/>
            <a:r>
              <a:rPr lang="en-US" altLang="en-US" sz="1350" dirty="0">
                <a:latin typeface="medium-content-serif-font"/>
              </a:rPr>
              <a:t>The linear model,</a:t>
            </a:r>
          </a:p>
          <a:p>
            <a:pPr defTabSz="822960"/>
            <a:endParaRPr lang="en-US" altLang="en-US" sz="900" dirty="0"/>
          </a:p>
          <a:p>
            <a:pPr defTabSz="822960"/>
            <a:r>
              <a:rPr lang="en-US" altLang="en-US" sz="1620" dirty="0"/>
              <a:t>  </a:t>
            </a:r>
            <a:r>
              <a:rPr lang="en-US" altLang="en-US" sz="1440" dirty="0"/>
              <a:t>                           </a:t>
            </a:r>
            <a:endParaRPr lang="en-US" altLang="en-US" sz="1620" dirty="0"/>
          </a:p>
          <a:p>
            <a:pPr defTabSz="822960"/>
            <a:r>
              <a:rPr lang="en-US" altLang="en-US" sz="1350" dirty="0">
                <a:latin typeface="medium-content-serif-font"/>
              </a:rPr>
              <a:t>can be transformed to</a:t>
            </a:r>
            <a:endParaRPr lang="en-US" altLang="en-US" sz="900" dirty="0"/>
          </a:p>
          <a:p>
            <a:pPr defTabSz="822960"/>
            <a:r>
              <a:rPr lang="en-US" altLang="en-US" sz="1620" dirty="0"/>
              <a:t>  </a:t>
            </a:r>
            <a:r>
              <a:rPr lang="en-US" altLang="en-US" sz="1710" dirty="0"/>
              <a:t>                                    </a:t>
            </a:r>
            <a:endParaRPr lang="en-US" altLang="en-US" sz="1620" dirty="0"/>
          </a:p>
          <a:p>
            <a:pPr defTabSz="822960"/>
            <a:br>
              <a:rPr lang="en-US" altLang="en-US" sz="1620" dirty="0"/>
            </a:br>
            <a:endParaRPr lang="en-US" altLang="en-US" sz="1620" dirty="0"/>
          </a:p>
        </p:txBody>
      </p:sp>
      <p:pic>
        <p:nvPicPr>
          <p:cNvPr id="8" name="Picture 3" descr="/var/folders/nn/gsjrzlj14b9f1zwh6lj4xs0r0000gn/T/com.microsoft.Powerpoint/WebArchiveCopyPasteTempFiles/1*adrhNj5POluyuFCa9WfBIg.png">
            <a:extLst>
              <a:ext uri="{FF2B5EF4-FFF2-40B4-BE49-F238E27FC236}">
                <a16:creationId xmlns:a16="http://schemas.microsoft.com/office/drawing/2014/main" id="{A6A3EB99-94C1-7349-8480-5C02C7B66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784" y="2502365"/>
            <a:ext cx="1383030" cy="2400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var/folders/nn/gsjrzlj14b9f1zwh6lj4xs0r0000gn/T/com.microsoft.Powerpoint/WebArchiveCopyPasteTempFiles/1*rL76rQ1hhrvPjAQFwvpN4w.png">
            <a:extLst>
              <a:ext uri="{FF2B5EF4-FFF2-40B4-BE49-F238E27FC236}">
                <a16:creationId xmlns:a16="http://schemas.microsoft.com/office/drawing/2014/main" id="{67C7BA29-2309-094A-BC59-CA7D7F339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784" y="3145634"/>
            <a:ext cx="2114550" cy="27432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0CFBF2C-7E91-8241-9D06-946B863D6E30}"/>
              </a:ext>
            </a:extLst>
          </p:cNvPr>
          <p:cNvSpPr/>
          <p:nvPr/>
        </p:nvSpPr>
        <p:spPr>
          <a:xfrm>
            <a:off x="1429639" y="4036844"/>
            <a:ext cx="5322739" cy="369332"/>
          </a:xfrm>
          <a:prstGeom prst="rect">
            <a:avLst/>
          </a:prstGeom>
        </p:spPr>
        <p:txBody>
          <a:bodyPr wrap="none">
            <a:spAutoFit/>
          </a:bodyPr>
          <a:lstStyle/>
          <a:p>
            <a:r>
              <a:rPr lang="en-US" dirty="0">
                <a:solidFill>
                  <a:srgbClr val="D73A49"/>
                </a:solidFill>
                <a:latin typeface="SFMono-Regular"/>
              </a:rPr>
              <a:t>from</a:t>
            </a:r>
            <a:r>
              <a:rPr lang="en-US" dirty="0">
                <a:solidFill>
                  <a:srgbClr val="24292E"/>
                </a:solidFill>
                <a:latin typeface="SFMono-Regular"/>
              </a:rPr>
              <a:t> </a:t>
            </a:r>
            <a:r>
              <a:rPr lang="en-US" dirty="0" err="1">
                <a:solidFill>
                  <a:srgbClr val="24292E"/>
                </a:solidFill>
                <a:latin typeface="SFMono-Regular"/>
              </a:rPr>
              <a:t>sklearn.preprocessing</a:t>
            </a:r>
            <a:r>
              <a:rPr lang="en-US" dirty="0">
                <a:solidFill>
                  <a:srgbClr val="24292E"/>
                </a:solidFill>
                <a:latin typeface="SFMono-Regular"/>
              </a:rPr>
              <a:t> </a:t>
            </a:r>
            <a:r>
              <a:rPr lang="en-US" dirty="0">
                <a:solidFill>
                  <a:srgbClr val="D73A49"/>
                </a:solidFill>
                <a:latin typeface="SFMono-Regular"/>
              </a:rPr>
              <a:t>import</a:t>
            </a:r>
            <a:r>
              <a:rPr lang="en-US" dirty="0">
                <a:solidFill>
                  <a:srgbClr val="24292E"/>
                </a:solidFill>
                <a:latin typeface="SFMono-Regular"/>
              </a:rPr>
              <a:t> </a:t>
            </a:r>
            <a:r>
              <a:rPr lang="en-US" dirty="0" err="1">
                <a:solidFill>
                  <a:srgbClr val="24292E"/>
                </a:solidFill>
                <a:latin typeface="SFMono-Regular"/>
              </a:rPr>
              <a:t>PolynomialFeatures</a:t>
            </a:r>
            <a:endParaRPr lang="en-US" dirty="0"/>
          </a:p>
        </p:txBody>
      </p:sp>
      <p:pic>
        <p:nvPicPr>
          <p:cNvPr id="13" name="Picture 12">
            <a:extLst>
              <a:ext uri="{FF2B5EF4-FFF2-40B4-BE49-F238E27FC236}">
                <a16:creationId xmlns:a16="http://schemas.microsoft.com/office/drawing/2014/main" id="{5115B407-22A9-AC42-8A2A-2F14BAFF2EF1}"/>
              </a:ext>
            </a:extLst>
          </p:cNvPr>
          <p:cNvPicPr>
            <a:picLocks noChangeAspect="1"/>
          </p:cNvPicPr>
          <p:nvPr/>
        </p:nvPicPr>
        <p:blipFill>
          <a:blip r:embed="rId4"/>
          <a:stretch>
            <a:fillRect/>
          </a:stretch>
        </p:blipFill>
        <p:spPr>
          <a:xfrm>
            <a:off x="1495048" y="4374036"/>
            <a:ext cx="4660246" cy="1696937"/>
          </a:xfrm>
          <a:prstGeom prst="rect">
            <a:avLst/>
          </a:prstGeom>
        </p:spPr>
      </p:pic>
      <p:pic>
        <p:nvPicPr>
          <p:cNvPr id="14" name="Picture 13">
            <a:extLst>
              <a:ext uri="{FF2B5EF4-FFF2-40B4-BE49-F238E27FC236}">
                <a16:creationId xmlns:a16="http://schemas.microsoft.com/office/drawing/2014/main" id="{A778E526-A2AA-6C44-B040-C4C32F417AC0}"/>
              </a:ext>
            </a:extLst>
          </p:cNvPr>
          <p:cNvPicPr>
            <a:picLocks noChangeAspect="1"/>
          </p:cNvPicPr>
          <p:nvPr/>
        </p:nvPicPr>
        <p:blipFill>
          <a:blip r:embed="rId5"/>
          <a:stretch>
            <a:fillRect/>
          </a:stretch>
        </p:blipFill>
        <p:spPr>
          <a:xfrm>
            <a:off x="6830907" y="3629607"/>
            <a:ext cx="4067020" cy="3070563"/>
          </a:xfrm>
          <a:prstGeom prst="rect">
            <a:avLst/>
          </a:prstGeom>
        </p:spPr>
      </p:pic>
    </p:spTree>
    <p:extLst>
      <p:ext uri="{BB962C8B-B14F-4D97-AF65-F5344CB8AC3E}">
        <p14:creationId xmlns:p14="http://schemas.microsoft.com/office/powerpoint/2010/main" val="3954162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9BDBC02-CE79-2C48-AFAB-AAAF4C07B08F}"/>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5384EA47-2E8D-D440-8018-976EBA1D36C2}"/>
              </a:ext>
            </a:extLst>
          </p:cNvPr>
          <p:cNvPicPr>
            <a:picLocks noChangeAspect="1"/>
          </p:cNvPicPr>
          <p:nvPr/>
        </p:nvPicPr>
        <p:blipFill>
          <a:blip r:embed="rId2"/>
          <a:stretch>
            <a:fillRect/>
          </a:stretch>
        </p:blipFill>
        <p:spPr>
          <a:xfrm>
            <a:off x="443132" y="431526"/>
            <a:ext cx="7558572" cy="5597384"/>
          </a:xfrm>
          <a:prstGeom prst="rect">
            <a:avLst/>
          </a:prstGeom>
        </p:spPr>
      </p:pic>
      <p:sp>
        <p:nvSpPr>
          <p:cNvPr id="2" name="TextBox 1">
            <a:extLst>
              <a:ext uri="{FF2B5EF4-FFF2-40B4-BE49-F238E27FC236}">
                <a16:creationId xmlns:a16="http://schemas.microsoft.com/office/drawing/2014/main" id="{21F25599-EF06-1940-B4C2-B515A16DB957}"/>
              </a:ext>
            </a:extLst>
          </p:cNvPr>
          <p:cNvSpPr txBox="1"/>
          <p:nvPr/>
        </p:nvSpPr>
        <p:spPr>
          <a:xfrm>
            <a:off x="8161942" y="2016306"/>
            <a:ext cx="2754384" cy="3416320"/>
          </a:xfrm>
          <a:prstGeom prst="rect">
            <a:avLst/>
          </a:prstGeom>
          <a:noFill/>
        </p:spPr>
        <p:txBody>
          <a:bodyPr wrap="square" rtlCol="0">
            <a:spAutoFit/>
          </a:bodyPr>
          <a:lstStyle/>
          <a:p>
            <a:r>
              <a:rPr lang="en-US" dirty="0"/>
              <a:t>The </a:t>
            </a:r>
            <a:r>
              <a:rPr lang="en-US" b="1" dirty="0"/>
              <a:t>Iris flower data set</a:t>
            </a:r>
            <a:r>
              <a:rPr lang="en-US" dirty="0"/>
              <a:t> or Fisher's </a:t>
            </a:r>
            <a:r>
              <a:rPr lang="en-US" b="1" dirty="0"/>
              <a:t>Iris data set</a:t>
            </a:r>
            <a:r>
              <a:rPr lang="en-US" dirty="0"/>
              <a:t> is a multivariate data set introduced by the British statistician and biologist Ronald Fisher in his 1936 paper. The use of multiple measurements in taxonomic problems as an example of linear discriminant analysis.</a:t>
            </a:r>
          </a:p>
        </p:txBody>
      </p:sp>
      <p:sp>
        <p:nvSpPr>
          <p:cNvPr id="3" name="TextBox 2">
            <a:extLst>
              <a:ext uri="{FF2B5EF4-FFF2-40B4-BE49-F238E27FC236}">
                <a16:creationId xmlns:a16="http://schemas.microsoft.com/office/drawing/2014/main" id="{DA73A42D-20AE-0F4C-A1A4-0989465B8793}"/>
              </a:ext>
            </a:extLst>
          </p:cNvPr>
          <p:cNvSpPr txBox="1"/>
          <p:nvPr/>
        </p:nvSpPr>
        <p:spPr>
          <a:xfrm>
            <a:off x="8534400" y="5432626"/>
            <a:ext cx="1778453" cy="369332"/>
          </a:xfrm>
          <a:prstGeom prst="rect">
            <a:avLst/>
          </a:prstGeom>
          <a:noFill/>
        </p:spPr>
        <p:txBody>
          <a:bodyPr wrap="square" rtlCol="0">
            <a:spAutoFit/>
          </a:bodyPr>
          <a:lstStyle/>
          <a:p>
            <a:pPr algn="ctr"/>
            <a:r>
              <a:rPr lang="ar-SA" dirty="0"/>
              <a:t>ازهار السوسن</a:t>
            </a:r>
            <a:endParaRPr lang="en-US" dirty="0"/>
          </a:p>
        </p:txBody>
      </p:sp>
    </p:spTree>
    <p:extLst>
      <p:ext uri="{BB962C8B-B14F-4D97-AF65-F5344CB8AC3E}">
        <p14:creationId xmlns:p14="http://schemas.microsoft.com/office/powerpoint/2010/main" val="21146805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DB47A-3521-A54E-B2D2-F68B214544C5}"/>
              </a:ext>
            </a:extLst>
          </p:cNvPr>
          <p:cNvSpPr>
            <a:spLocks noGrp="1"/>
          </p:cNvSpPr>
          <p:nvPr>
            <p:ph type="title"/>
          </p:nvPr>
        </p:nvSpPr>
        <p:spPr>
          <a:xfrm>
            <a:off x="203222" y="-88525"/>
            <a:ext cx="9051925" cy="1609725"/>
          </a:xfrm>
        </p:spPr>
        <p:txBody>
          <a:bodyPr>
            <a:normAutofit/>
          </a:bodyPr>
          <a:lstStyle/>
          <a:p>
            <a:r>
              <a:rPr lang="en-US" dirty="0"/>
              <a:t>Learning Curves</a:t>
            </a:r>
          </a:p>
        </p:txBody>
      </p:sp>
      <p:sp>
        <p:nvSpPr>
          <p:cNvPr id="3" name="Content Placeholder 2">
            <a:extLst>
              <a:ext uri="{FF2B5EF4-FFF2-40B4-BE49-F238E27FC236}">
                <a16:creationId xmlns:a16="http://schemas.microsoft.com/office/drawing/2014/main" id="{8F0BCAD0-25BF-0040-A751-E549607A4A5C}"/>
              </a:ext>
            </a:extLst>
          </p:cNvPr>
          <p:cNvSpPr>
            <a:spLocks noGrp="1"/>
          </p:cNvSpPr>
          <p:nvPr>
            <p:ph idx="1"/>
          </p:nvPr>
        </p:nvSpPr>
        <p:spPr>
          <a:xfrm>
            <a:off x="381000" y="1295400"/>
            <a:ext cx="9051925" cy="4051300"/>
          </a:xfrm>
        </p:spPr>
        <p:txBody>
          <a:bodyPr/>
          <a:lstStyle/>
          <a:p>
            <a:r>
              <a:rPr lang="en-US" dirty="0"/>
              <a:t>If you perform high-degree Polynomial Regression, you will likely fit the training</a:t>
            </a:r>
            <a:br>
              <a:rPr lang="en-US" dirty="0"/>
            </a:br>
            <a:r>
              <a:rPr lang="en-US" dirty="0"/>
              <a:t>data much better than with plain Linear Regression.  But?!?!?</a:t>
            </a:r>
          </a:p>
          <a:p>
            <a:pPr marL="0" indent="0">
              <a:buNone/>
            </a:pPr>
            <a:br>
              <a:rPr lang="en-US" dirty="0"/>
            </a:br>
            <a:endParaRPr lang="en-US" dirty="0"/>
          </a:p>
        </p:txBody>
      </p:sp>
      <p:sp>
        <p:nvSpPr>
          <p:cNvPr id="4" name="Date Placeholder 3">
            <a:extLst>
              <a:ext uri="{FF2B5EF4-FFF2-40B4-BE49-F238E27FC236}">
                <a16:creationId xmlns:a16="http://schemas.microsoft.com/office/drawing/2014/main" id="{72C81101-463E-784E-9778-E13B93ECF996}"/>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B414B331-DEC2-F04F-BD86-CF6B79F7797B}"/>
              </a:ext>
            </a:extLst>
          </p:cNvPr>
          <p:cNvPicPr>
            <a:picLocks noChangeAspect="1"/>
          </p:cNvPicPr>
          <p:nvPr/>
        </p:nvPicPr>
        <p:blipFill>
          <a:blip r:embed="rId2"/>
          <a:stretch>
            <a:fillRect/>
          </a:stretch>
        </p:blipFill>
        <p:spPr>
          <a:xfrm>
            <a:off x="1302270" y="2467966"/>
            <a:ext cx="7909560" cy="3520440"/>
          </a:xfrm>
          <a:prstGeom prst="rect">
            <a:avLst/>
          </a:prstGeom>
        </p:spPr>
      </p:pic>
    </p:spTree>
    <p:extLst>
      <p:ext uri="{BB962C8B-B14F-4D97-AF65-F5344CB8AC3E}">
        <p14:creationId xmlns:p14="http://schemas.microsoft.com/office/powerpoint/2010/main" val="11024932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C7BA-78EA-5F49-AC81-A784B46E920E}"/>
              </a:ext>
            </a:extLst>
          </p:cNvPr>
          <p:cNvSpPr>
            <a:spLocks noGrp="1"/>
          </p:cNvSpPr>
          <p:nvPr>
            <p:ph type="title"/>
          </p:nvPr>
        </p:nvSpPr>
        <p:spPr>
          <a:xfrm>
            <a:off x="228600" y="-119063"/>
            <a:ext cx="9051925" cy="1609725"/>
          </a:xfrm>
        </p:spPr>
        <p:txBody>
          <a:bodyPr>
            <a:normAutofit/>
          </a:bodyPr>
          <a:lstStyle/>
          <a:p>
            <a:r>
              <a:rPr lang="en-US" dirty="0"/>
              <a:t>Regularized Linear Models</a:t>
            </a:r>
          </a:p>
        </p:txBody>
      </p:sp>
      <p:sp>
        <p:nvSpPr>
          <p:cNvPr id="3" name="Content Placeholder 2">
            <a:extLst>
              <a:ext uri="{FF2B5EF4-FFF2-40B4-BE49-F238E27FC236}">
                <a16:creationId xmlns:a16="http://schemas.microsoft.com/office/drawing/2014/main" id="{AF911F3A-D4C4-DF4D-B496-FD5F7B972EFC}"/>
              </a:ext>
            </a:extLst>
          </p:cNvPr>
          <p:cNvSpPr>
            <a:spLocks noGrp="1"/>
          </p:cNvSpPr>
          <p:nvPr>
            <p:ph idx="1"/>
          </p:nvPr>
        </p:nvSpPr>
        <p:spPr>
          <a:xfrm>
            <a:off x="304801" y="1490662"/>
            <a:ext cx="9710738" cy="4681538"/>
          </a:xfrm>
        </p:spPr>
        <p:txBody>
          <a:bodyPr/>
          <a:lstStyle/>
          <a:p>
            <a:r>
              <a:rPr lang="en-US" dirty="0"/>
              <a:t>A good way to reduce overfitting is to </a:t>
            </a:r>
            <a:r>
              <a:rPr lang="en-US" dirty="0">
                <a:solidFill>
                  <a:srgbClr val="FF0000"/>
                </a:solidFill>
              </a:rPr>
              <a:t>regularize</a:t>
            </a:r>
            <a:r>
              <a:rPr lang="en-US" dirty="0"/>
              <a:t> the model</a:t>
            </a:r>
          </a:p>
          <a:p>
            <a:r>
              <a:rPr lang="en-US" dirty="0"/>
              <a:t>A simple way to regularize a polynomial model is to reduce the number of polynomial degrees.</a:t>
            </a:r>
          </a:p>
          <a:p>
            <a:r>
              <a:rPr lang="en-US" dirty="0"/>
              <a:t>We will now look at </a:t>
            </a:r>
            <a:r>
              <a:rPr lang="en-US" dirty="0">
                <a:solidFill>
                  <a:srgbClr val="FF0000"/>
                </a:solidFill>
              </a:rPr>
              <a:t>Ridge</a:t>
            </a:r>
            <a:r>
              <a:rPr lang="en-US" dirty="0"/>
              <a:t> Regression, </a:t>
            </a:r>
            <a:r>
              <a:rPr lang="en-US" dirty="0">
                <a:solidFill>
                  <a:srgbClr val="FF0000"/>
                </a:solidFill>
              </a:rPr>
              <a:t>Lasso</a:t>
            </a:r>
            <a:r>
              <a:rPr lang="en-US" dirty="0"/>
              <a:t> Regression, and </a:t>
            </a:r>
            <a:r>
              <a:rPr lang="en-US" dirty="0">
                <a:solidFill>
                  <a:srgbClr val="FF0000"/>
                </a:solidFill>
              </a:rPr>
              <a:t>Elastic Net</a:t>
            </a:r>
          </a:p>
          <a:p>
            <a:r>
              <a:rPr lang="en-US" dirty="0"/>
              <a:t>“Ridge” is a fancy name for L2-regularization, “LASSO” means L1-regularization, “</a:t>
            </a:r>
            <a:r>
              <a:rPr lang="en-US" dirty="0" err="1"/>
              <a:t>ElasticNet</a:t>
            </a:r>
            <a:r>
              <a:rPr lang="en-US" dirty="0"/>
              <a:t>” is a ratio of L1 and L2 regularization.</a:t>
            </a:r>
          </a:p>
          <a:p>
            <a:r>
              <a:rPr lang="en-US" dirty="0"/>
              <a:t>We will also look at Early Stopping and Logistic Regression</a:t>
            </a:r>
          </a:p>
          <a:p>
            <a:endParaRPr lang="en-US" dirty="0"/>
          </a:p>
          <a:p>
            <a:endParaRPr lang="en-US" dirty="0"/>
          </a:p>
        </p:txBody>
      </p:sp>
      <p:sp>
        <p:nvSpPr>
          <p:cNvPr id="4" name="Date Placeholder 3">
            <a:extLst>
              <a:ext uri="{FF2B5EF4-FFF2-40B4-BE49-F238E27FC236}">
                <a16:creationId xmlns:a16="http://schemas.microsoft.com/office/drawing/2014/main" id="{BC949764-859F-B148-88C3-CF7CB28E508B}"/>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21947638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9EF4E-04A4-3D43-B865-BE7C6358D4B8}"/>
              </a:ext>
            </a:extLst>
          </p:cNvPr>
          <p:cNvSpPr>
            <a:spLocks noGrp="1"/>
          </p:cNvSpPr>
          <p:nvPr>
            <p:ph type="title"/>
          </p:nvPr>
        </p:nvSpPr>
        <p:spPr>
          <a:xfrm>
            <a:off x="304800" y="-119063"/>
            <a:ext cx="9051925" cy="1609725"/>
          </a:xfrm>
        </p:spPr>
        <p:txBody>
          <a:bodyPr/>
          <a:lstStyle/>
          <a:p>
            <a:r>
              <a:rPr lang="en-US" dirty="0"/>
              <a:t>Ridge </a:t>
            </a:r>
          </a:p>
        </p:txBody>
      </p:sp>
      <p:sp>
        <p:nvSpPr>
          <p:cNvPr id="3" name="Content Placeholder 2">
            <a:extLst>
              <a:ext uri="{FF2B5EF4-FFF2-40B4-BE49-F238E27FC236}">
                <a16:creationId xmlns:a16="http://schemas.microsoft.com/office/drawing/2014/main" id="{49711C13-C50D-7E4C-A7A6-38547C272365}"/>
              </a:ext>
            </a:extLst>
          </p:cNvPr>
          <p:cNvSpPr>
            <a:spLocks noGrp="1"/>
          </p:cNvSpPr>
          <p:nvPr>
            <p:ph idx="1"/>
          </p:nvPr>
        </p:nvSpPr>
        <p:spPr>
          <a:xfrm>
            <a:off x="304801" y="1295400"/>
            <a:ext cx="9710738" cy="4876800"/>
          </a:xfrm>
        </p:spPr>
        <p:txBody>
          <a:bodyPr>
            <a:normAutofit/>
          </a:bodyPr>
          <a:lstStyle/>
          <a:p>
            <a:r>
              <a:rPr lang="en-US" dirty="0"/>
              <a:t>Ridge regression </a:t>
            </a:r>
            <a:r>
              <a:rPr lang="en-US" b="1" dirty="0"/>
              <a:t>shrinks the regression coefficients</a:t>
            </a:r>
            <a:r>
              <a:rPr lang="en-US" dirty="0"/>
              <a:t>, so that variables, with minor contribution to the outcome, have their coefficients close to zero.</a:t>
            </a:r>
          </a:p>
          <a:p>
            <a:r>
              <a:rPr lang="en-US" dirty="0"/>
              <a:t>The shrinkage of the coefficients is achieved by penalizing the regression model with a penalty term called </a:t>
            </a:r>
            <a:r>
              <a:rPr lang="en-US" b="1" dirty="0"/>
              <a:t>L2-norm</a:t>
            </a:r>
            <a:r>
              <a:rPr lang="en-US" dirty="0"/>
              <a:t>, which is </a:t>
            </a:r>
            <a:r>
              <a:rPr lang="en-US" dirty="0">
                <a:solidFill>
                  <a:srgbClr val="FF0000"/>
                </a:solidFill>
              </a:rPr>
              <a:t>the sum of the squared coefficients.</a:t>
            </a:r>
          </a:p>
          <a:p>
            <a:r>
              <a:rPr lang="en-US" dirty="0"/>
              <a:t>The amount of the penalty can be fine-tuned using a constant called lambda (</a:t>
            </a:r>
            <a:r>
              <a:rPr lang="en-US" dirty="0" err="1"/>
              <a:t>λ</a:t>
            </a:r>
            <a:r>
              <a:rPr lang="en-US" dirty="0"/>
              <a:t> or ⍺). Selecting a good value for  ⍺  is critical.</a:t>
            </a:r>
          </a:p>
          <a:p>
            <a:r>
              <a:rPr lang="en-US" dirty="0"/>
              <a:t>When  ⍺ =0, the penalty term has no effect, and ridge regression will produce the classical least square coefficients. However, as  ⍺  increases to infinite, the impact of the shrinkage penalty grows, and the ridge regression coefficients will get close zero.</a:t>
            </a:r>
          </a:p>
          <a:p>
            <a:r>
              <a:rPr lang="en-US" dirty="0"/>
              <a:t>Ridge regression shrinks the coefficients towards zero, but it will not set any of them exactly to zero. The lasso regression is an alternative that overcomes this drawback.</a:t>
            </a:r>
            <a:br>
              <a:rPr lang="en-US" dirty="0"/>
            </a:br>
            <a:endParaRPr lang="en-US" dirty="0"/>
          </a:p>
        </p:txBody>
      </p:sp>
      <p:sp>
        <p:nvSpPr>
          <p:cNvPr id="4" name="Date Placeholder 3">
            <a:extLst>
              <a:ext uri="{FF2B5EF4-FFF2-40B4-BE49-F238E27FC236}">
                <a16:creationId xmlns:a16="http://schemas.microsoft.com/office/drawing/2014/main" id="{C5521E78-7B8E-8643-BB6E-5CF9DA22281E}"/>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00145DA0-F2D9-8445-B272-244AB9EBF7C0}"/>
              </a:ext>
            </a:extLst>
          </p:cNvPr>
          <p:cNvPicPr>
            <a:picLocks noChangeAspect="1"/>
          </p:cNvPicPr>
          <p:nvPr/>
        </p:nvPicPr>
        <p:blipFill>
          <a:blip r:embed="rId2"/>
          <a:stretch>
            <a:fillRect/>
          </a:stretch>
        </p:blipFill>
        <p:spPr>
          <a:xfrm>
            <a:off x="1828800" y="4756150"/>
            <a:ext cx="7023100" cy="393700"/>
          </a:xfrm>
          <a:prstGeom prst="rect">
            <a:avLst/>
          </a:prstGeom>
        </p:spPr>
      </p:pic>
      <p:pic>
        <p:nvPicPr>
          <p:cNvPr id="8" name="Picture 7">
            <a:extLst>
              <a:ext uri="{FF2B5EF4-FFF2-40B4-BE49-F238E27FC236}">
                <a16:creationId xmlns:a16="http://schemas.microsoft.com/office/drawing/2014/main" id="{67560A13-4843-004F-9F6F-05A1AFFBAE62}"/>
              </a:ext>
            </a:extLst>
          </p:cNvPr>
          <p:cNvPicPr>
            <a:picLocks noChangeAspect="1"/>
          </p:cNvPicPr>
          <p:nvPr/>
        </p:nvPicPr>
        <p:blipFill>
          <a:blip r:embed="rId3"/>
          <a:stretch>
            <a:fillRect/>
          </a:stretch>
        </p:blipFill>
        <p:spPr>
          <a:xfrm>
            <a:off x="2791620" y="5125651"/>
            <a:ext cx="4737100" cy="1219200"/>
          </a:xfrm>
          <a:prstGeom prst="rect">
            <a:avLst/>
          </a:prstGeom>
        </p:spPr>
      </p:pic>
    </p:spTree>
    <p:extLst>
      <p:ext uri="{BB962C8B-B14F-4D97-AF65-F5344CB8AC3E}">
        <p14:creationId xmlns:p14="http://schemas.microsoft.com/office/powerpoint/2010/main" val="34628698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BCFF4-31AA-8842-8453-75E95CDDEE51}"/>
              </a:ext>
            </a:extLst>
          </p:cNvPr>
          <p:cNvSpPr>
            <a:spLocks noGrp="1"/>
          </p:cNvSpPr>
          <p:nvPr>
            <p:ph type="title"/>
          </p:nvPr>
        </p:nvSpPr>
        <p:spPr>
          <a:xfrm>
            <a:off x="228600" y="-119063"/>
            <a:ext cx="9051925" cy="1609725"/>
          </a:xfrm>
        </p:spPr>
        <p:txBody>
          <a:bodyPr/>
          <a:lstStyle/>
          <a:p>
            <a:r>
              <a:rPr lang="en-US" dirty="0"/>
              <a:t>Lasso</a:t>
            </a:r>
          </a:p>
        </p:txBody>
      </p:sp>
      <p:sp>
        <p:nvSpPr>
          <p:cNvPr id="3" name="Content Placeholder 2">
            <a:extLst>
              <a:ext uri="{FF2B5EF4-FFF2-40B4-BE49-F238E27FC236}">
                <a16:creationId xmlns:a16="http://schemas.microsoft.com/office/drawing/2014/main" id="{154C60F2-1FB9-DE4B-83E2-ACF12EBEA4BF}"/>
              </a:ext>
            </a:extLst>
          </p:cNvPr>
          <p:cNvSpPr>
            <a:spLocks noGrp="1"/>
          </p:cNvSpPr>
          <p:nvPr>
            <p:ph idx="1"/>
          </p:nvPr>
        </p:nvSpPr>
        <p:spPr>
          <a:xfrm>
            <a:off x="228601" y="1295400"/>
            <a:ext cx="9786938" cy="4876800"/>
          </a:xfrm>
        </p:spPr>
        <p:txBody>
          <a:bodyPr/>
          <a:lstStyle/>
          <a:p>
            <a:r>
              <a:rPr lang="en-US" dirty="0"/>
              <a:t>Lasso stands for </a:t>
            </a:r>
            <a:r>
              <a:rPr lang="en-US" b="1" dirty="0"/>
              <a:t>Least Absolute Shrinkage and Selection Operator</a:t>
            </a:r>
            <a:r>
              <a:rPr lang="en-US" dirty="0"/>
              <a:t>. It shrinks the regression coefficients toward zero by penalizing the regression model with a penalty term called </a:t>
            </a:r>
            <a:r>
              <a:rPr lang="en-US" b="1" dirty="0"/>
              <a:t>L1-norm</a:t>
            </a:r>
            <a:r>
              <a:rPr lang="en-US" dirty="0"/>
              <a:t>, which is </a:t>
            </a:r>
            <a:r>
              <a:rPr lang="en-US" dirty="0">
                <a:solidFill>
                  <a:srgbClr val="FF0000"/>
                </a:solidFill>
              </a:rPr>
              <a:t>the sum of the absolute coefficients.</a:t>
            </a:r>
          </a:p>
          <a:p>
            <a:r>
              <a:rPr lang="en-US" dirty="0"/>
              <a:t>In the case of lasso regression, the penalty has the effect of forcing some of the coefficient estimates, with a minor contribution to the model, </a:t>
            </a:r>
            <a:r>
              <a:rPr lang="en-US" b="1" dirty="0">
                <a:solidFill>
                  <a:srgbClr val="FF0000"/>
                </a:solidFill>
              </a:rPr>
              <a:t>to be exactly equal to zero</a:t>
            </a:r>
            <a:r>
              <a:rPr lang="en-US" dirty="0"/>
              <a:t>. This means that, lasso can be also seen as an alternative to the subset selection methods for performing </a:t>
            </a:r>
            <a:r>
              <a:rPr lang="en-US" b="1" dirty="0"/>
              <a:t>variable selection</a:t>
            </a:r>
            <a:r>
              <a:rPr lang="en-US" dirty="0"/>
              <a:t> in order to reduce the complexity of the model.</a:t>
            </a:r>
          </a:p>
          <a:p>
            <a:r>
              <a:rPr lang="en-US" dirty="0"/>
              <a:t>As in ridge regression, selecting a good value of  ⍺  for the lasso is critical.</a:t>
            </a:r>
          </a:p>
          <a:p>
            <a:endParaRPr lang="en-US" dirty="0"/>
          </a:p>
        </p:txBody>
      </p:sp>
      <p:sp>
        <p:nvSpPr>
          <p:cNvPr id="4" name="Date Placeholder 3">
            <a:extLst>
              <a:ext uri="{FF2B5EF4-FFF2-40B4-BE49-F238E27FC236}">
                <a16:creationId xmlns:a16="http://schemas.microsoft.com/office/drawing/2014/main" id="{09BF00DF-57B2-AE46-917E-69F33C3E8500}"/>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99E68EFB-E2EA-774A-818F-C279947A6C85}"/>
              </a:ext>
            </a:extLst>
          </p:cNvPr>
          <p:cNvPicPr>
            <a:picLocks noChangeAspect="1"/>
          </p:cNvPicPr>
          <p:nvPr/>
        </p:nvPicPr>
        <p:blipFill>
          <a:blip r:embed="rId2"/>
          <a:stretch>
            <a:fillRect/>
          </a:stretch>
        </p:blipFill>
        <p:spPr>
          <a:xfrm>
            <a:off x="247439" y="3972302"/>
            <a:ext cx="4470400" cy="1117600"/>
          </a:xfrm>
          <a:prstGeom prst="rect">
            <a:avLst/>
          </a:prstGeom>
        </p:spPr>
      </p:pic>
      <p:sp>
        <p:nvSpPr>
          <p:cNvPr id="8" name="TextBox 7">
            <a:extLst>
              <a:ext uri="{FF2B5EF4-FFF2-40B4-BE49-F238E27FC236}">
                <a16:creationId xmlns:a16="http://schemas.microsoft.com/office/drawing/2014/main" id="{1EC44455-19FC-7E48-937C-BD48170A0B51}"/>
              </a:ext>
            </a:extLst>
          </p:cNvPr>
          <p:cNvSpPr txBox="1"/>
          <p:nvPr/>
        </p:nvSpPr>
        <p:spPr>
          <a:xfrm>
            <a:off x="1752600" y="3645847"/>
            <a:ext cx="3429000" cy="369332"/>
          </a:xfrm>
          <a:prstGeom prst="rect">
            <a:avLst/>
          </a:prstGeom>
          <a:noFill/>
        </p:spPr>
        <p:txBody>
          <a:bodyPr wrap="square" rtlCol="0">
            <a:spAutoFit/>
          </a:bodyPr>
          <a:lstStyle/>
          <a:p>
            <a:r>
              <a:rPr lang="en-US" dirty="0"/>
              <a:t>Ridge</a:t>
            </a:r>
          </a:p>
        </p:txBody>
      </p:sp>
      <p:pic>
        <p:nvPicPr>
          <p:cNvPr id="9" name="Picture 8">
            <a:extLst>
              <a:ext uri="{FF2B5EF4-FFF2-40B4-BE49-F238E27FC236}">
                <a16:creationId xmlns:a16="http://schemas.microsoft.com/office/drawing/2014/main" id="{2A42B087-CE2F-B34B-A75C-4220B98816D5}"/>
              </a:ext>
            </a:extLst>
          </p:cNvPr>
          <p:cNvPicPr>
            <a:picLocks noChangeAspect="1"/>
          </p:cNvPicPr>
          <p:nvPr/>
        </p:nvPicPr>
        <p:blipFill>
          <a:blip r:embed="rId3"/>
          <a:stretch>
            <a:fillRect/>
          </a:stretch>
        </p:blipFill>
        <p:spPr>
          <a:xfrm>
            <a:off x="5937038" y="4437685"/>
            <a:ext cx="4965700" cy="1816100"/>
          </a:xfrm>
          <a:prstGeom prst="rect">
            <a:avLst/>
          </a:prstGeom>
        </p:spPr>
      </p:pic>
      <p:sp>
        <p:nvSpPr>
          <p:cNvPr id="10" name="TextBox 9">
            <a:extLst>
              <a:ext uri="{FF2B5EF4-FFF2-40B4-BE49-F238E27FC236}">
                <a16:creationId xmlns:a16="http://schemas.microsoft.com/office/drawing/2014/main" id="{A9675139-3DE3-0847-AE4A-E57E5960D9F3}"/>
              </a:ext>
            </a:extLst>
          </p:cNvPr>
          <p:cNvSpPr txBox="1"/>
          <p:nvPr/>
        </p:nvSpPr>
        <p:spPr>
          <a:xfrm>
            <a:off x="7716159" y="3983965"/>
            <a:ext cx="1066800" cy="369332"/>
          </a:xfrm>
          <a:prstGeom prst="rect">
            <a:avLst/>
          </a:prstGeom>
          <a:noFill/>
        </p:spPr>
        <p:txBody>
          <a:bodyPr wrap="square" rtlCol="0">
            <a:spAutoFit/>
          </a:bodyPr>
          <a:lstStyle/>
          <a:p>
            <a:r>
              <a:rPr lang="en-US" dirty="0"/>
              <a:t>LASSO</a:t>
            </a:r>
          </a:p>
        </p:txBody>
      </p:sp>
      <p:pic>
        <p:nvPicPr>
          <p:cNvPr id="11" name="Picture 10">
            <a:extLst>
              <a:ext uri="{FF2B5EF4-FFF2-40B4-BE49-F238E27FC236}">
                <a16:creationId xmlns:a16="http://schemas.microsoft.com/office/drawing/2014/main" id="{21C33263-6077-9A44-86A0-3D9DA57E5AC8}"/>
              </a:ext>
            </a:extLst>
          </p:cNvPr>
          <p:cNvPicPr>
            <a:picLocks noChangeAspect="1"/>
          </p:cNvPicPr>
          <p:nvPr/>
        </p:nvPicPr>
        <p:blipFill>
          <a:blip r:embed="rId4"/>
          <a:stretch>
            <a:fillRect/>
          </a:stretch>
        </p:blipFill>
        <p:spPr>
          <a:xfrm>
            <a:off x="367684" y="5498460"/>
            <a:ext cx="5232400" cy="1295400"/>
          </a:xfrm>
          <a:prstGeom prst="rect">
            <a:avLst/>
          </a:prstGeom>
        </p:spPr>
      </p:pic>
      <p:sp>
        <p:nvSpPr>
          <p:cNvPr id="12" name="TextBox 11">
            <a:extLst>
              <a:ext uri="{FF2B5EF4-FFF2-40B4-BE49-F238E27FC236}">
                <a16:creationId xmlns:a16="http://schemas.microsoft.com/office/drawing/2014/main" id="{5AB75D50-4CD5-7342-9374-BB71DCD938DA}"/>
              </a:ext>
            </a:extLst>
          </p:cNvPr>
          <p:cNvSpPr txBox="1"/>
          <p:nvPr/>
        </p:nvSpPr>
        <p:spPr>
          <a:xfrm>
            <a:off x="1447800" y="5161069"/>
            <a:ext cx="3429000" cy="369332"/>
          </a:xfrm>
          <a:prstGeom prst="rect">
            <a:avLst/>
          </a:prstGeom>
          <a:noFill/>
        </p:spPr>
        <p:txBody>
          <a:bodyPr wrap="square" rtlCol="0">
            <a:spAutoFit/>
          </a:bodyPr>
          <a:lstStyle/>
          <a:p>
            <a:r>
              <a:rPr lang="en-US" dirty="0"/>
              <a:t>OR</a:t>
            </a:r>
          </a:p>
        </p:txBody>
      </p:sp>
    </p:spTree>
    <p:extLst>
      <p:ext uri="{BB962C8B-B14F-4D97-AF65-F5344CB8AC3E}">
        <p14:creationId xmlns:p14="http://schemas.microsoft.com/office/powerpoint/2010/main" val="38352604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88781-A790-9F4B-BECB-CBADEE56B453}"/>
              </a:ext>
            </a:extLst>
          </p:cNvPr>
          <p:cNvSpPr>
            <a:spLocks noGrp="1"/>
          </p:cNvSpPr>
          <p:nvPr>
            <p:ph type="title"/>
          </p:nvPr>
        </p:nvSpPr>
        <p:spPr>
          <a:xfrm>
            <a:off x="152400" y="-119063"/>
            <a:ext cx="9051925" cy="1609725"/>
          </a:xfrm>
        </p:spPr>
        <p:txBody>
          <a:bodyPr/>
          <a:lstStyle/>
          <a:p>
            <a:r>
              <a:rPr lang="en-US" dirty="0"/>
              <a:t>Elastic Net</a:t>
            </a:r>
          </a:p>
        </p:txBody>
      </p:sp>
      <p:sp>
        <p:nvSpPr>
          <p:cNvPr id="3" name="Content Placeholder 2">
            <a:extLst>
              <a:ext uri="{FF2B5EF4-FFF2-40B4-BE49-F238E27FC236}">
                <a16:creationId xmlns:a16="http://schemas.microsoft.com/office/drawing/2014/main" id="{EA1594DC-56D2-6449-9AC0-9C6CD94AF94D}"/>
              </a:ext>
            </a:extLst>
          </p:cNvPr>
          <p:cNvSpPr>
            <a:spLocks noGrp="1"/>
          </p:cNvSpPr>
          <p:nvPr>
            <p:ph idx="1"/>
          </p:nvPr>
        </p:nvSpPr>
        <p:spPr>
          <a:xfrm>
            <a:off x="381001" y="1371600"/>
            <a:ext cx="9634538" cy="4800600"/>
          </a:xfrm>
        </p:spPr>
        <p:txBody>
          <a:bodyPr/>
          <a:lstStyle/>
          <a:p>
            <a:r>
              <a:rPr lang="en-US" dirty="0"/>
              <a:t>Elastic Net produces a regression model that is penalized with both the </a:t>
            </a:r>
            <a:r>
              <a:rPr lang="en-US" b="1" dirty="0"/>
              <a:t>L1-norm</a:t>
            </a:r>
            <a:r>
              <a:rPr lang="en-US" dirty="0"/>
              <a:t> and </a:t>
            </a:r>
            <a:r>
              <a:rPr lang="en-US" b="1" dirty="0"/>
              <a:t>L2-norm</a:t>
            </a:r>
            <a:r>
              <a:rPr lang="en-US" dirty="0"/>
              <a:t>. The consequence of this is to effectively shrink coefficients (like in ridge regression) and to set some coefficients to zero (as in LASSO).</a:t>
            </a:r>
          </a:p>
        </p:txBody>
      </p:sp>
      <p:sp>
        <p:nvSpPr>
          <p:cNvPr id="4" name="Date Placeholder 3">
            <a:extLst>
              <a:ext uri="{FF2B5EF4-FFF2-40B4-BE49-F238E27FC236}">
                <a16:creationId xmlns:a16="http://schemas.microsoft.com/office/drawing/2014/main" id="{0F5FBB7C-8E48-8C48-9F93-80DBF3F464DC}"/>
              </a:ext>
            </a:extLst>
          </p:cNvPr>
          <p:cNvSpPr>
            <a:spLocks noGrp="1"/>
          </p:cNvSpPr>
          <p:nvPr>
            <p:ph type="dt" sz="half" idx="10"/>
          </p:nvPr>
        </p:nvSpPr>
        <p:spPr/>
        <p:txBody>
          <a:bodyPr/>
          <a:lstStyle/>
          <a:p>
            <a:r>
              <a:rPr lang="en-US"/>
              <a:t>First Semester 2021-2022</a:t>
            </a:r>
            <a:endParaRPr lang="en-US" dirty="0"/>
          </a:p>
        </p:txBody>
      </p:sp>
      <p:pic>
        <p:nvPicPr>
          <p:cNvPr id="8" name="Picture 7">
            <a:extLst>
              <a:ext uri="{FF2B5EF4-FFF2-40B4-BE49-F238E27FC236}">
                <a16:creationId xmlns:a16="http://schemas.microsoft.com/office/drawing/2014/main" id="{E25B998F-8A12-3C44-BB29-435ED027B41C}"/>
              </a:ext>
            </a:extLst>
          </p:cNvPr>
          <p:cNvPicPr>
            <a:picLocks noChangeAspect="1"/>
          </p:cNvPicPr>
          <p:nvPr/>
        </p:nvPicPr>
        <p:blipFill>
          <a:blip r:embed="rId2"/>
          <a:stretch>
            <a:fillRect/>
          </a:stretch>
        </p:blipFill>
        <p:spPr>
          <a:xfrm>
            <a:off x="762000" y="2921000"/>
            <a:ext cx="9042400" cy="2565400"/>
          </a:xfrm>
          <a:prstGeom prst="rect">
            <a:avLst/>
          </a:prstGeom>
        </p:spPr>
      </p:pic>
    </p:spTree>
    <p:extLst>
      <p:ext uri="{BB962C8B-B14F-4D97-AF65-F5344CB8AC3E}">
        <p14:creationId xmlns:p14="http://schemas.microsoft.com/office/powerpoint/2010/main" val="3309971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85380-C113-B74F-8DDD-FE1CD5689BA0}"/>
              </a:ext>
            </a:extLst>
          </p:cNvPr>
          <p:cNvSpPr>
            <a:spLocks noGrp="1"/>
          </p:cNvSpPr>
          <p:nvPr>
            <p:ph type="title"/>
          </p:nvPr>
        </p:nvSpPr>
        <p:spPr/>
        <p:txBody>
          <a:bodyPr/>
          <a:lstStyle/>
          <a:p>
            <a:r>
              <a:rPr lang="en-US" dirty="0"/>
              <a:t>Early stopping</a:t>
            </a:r>
          </a:p>
        </p:txBody>
      </p:sp>
      <p:sp>
        <p:nvSpPr>
          <p:cNvPr id="3" name="Content Placeholder 2">
            <a:extLst>
              <a:ext uri="{FF2B5EF4-FFF2-40B4-BE49-F238E27FC236}">
                <a16:creationId xmlns:a16="http://schemas.microsoft.com/office/drawing/2014/main" id="{6686EB9E-7E2D-AA4F-8FB9-4A42564DDDA3}"/>
              </a:ext>
            </a:extLst>
          </p:cNvPr>
          <p:cNvSpPr>
            <a:spLocks noGrp="1"/>
          </p:cNvSpPr>
          <p:nvPr>
            <p:ph idx="1"/>
          </p:nvPr>
        </p:nvSpPr>
        <p:spPr/>
        <p:txBody>
          <a:bodyPr/>
          <a:lstStyle/>
          <a:p>
            <a:r>
              <a:rPr lang="en-US" dirty="0"/>
              <a:t>Stop training as soon as the validation error reaches a minimum.</a:t>
            </a:r>
          </a:p>
          <a:p>
            <a:endParaRPr lang="en-US" dirty="0"/>
          </a:p>
        </p:txBody>
      </p:sp>
      <p:sp>
        <p:nvSpPr>
          <p:cNvPr id="4" name="Date Placeholder 3">
            <a:extLst>
              <a:ext uri="{FF2B5EF4-FFF2-40B4-BE49-F238E27FC236}">
                <a16:creationId xmlns:a16="http://schemas.microsoft.com/office/drawing/2014/main" id="{381B066E-5236-2540-9593-A232CB33B5F5}"/>
              </a:ext>
            </a:extLst>
          </p:cNvPr>
          <p:cNvSpPr>
            <a:spLocks noGrp="1"/>
          </p:cNvSpPr>
          <p:nvPr>
            <p:ph type="dt" sz="half" idx="10"/>
          </p:nvPr>
        </p:nvSpPr>
        <p:spPr/>
        <p:txBody>
          <a:bodyPr/>
          <a:lstStyle/>
          <a:p>
            <a:pPr>
              <a:defRPr/>
            </a:pPr>
            <a:r>
              <a:rPr lang="en-US"/>
              <a:t>First Semester 2021-2022</a:t>
            </a:r>
            <a:endParaRPr lang="en-US" dirty="0"/>
          </a:p>
        </p:txBody>
      </p:sp>
      <p:pic>
        <p:nvPicPr>
          <p:cNvPr id="7" name="Picture 6">
            <a:extLst>
              <a:ext uri="{FF2B5EF4-FFF2-40B4-BE49-F238E27FC236}">
                <a16:creationId xmlns:a16="http://schemas.microsoft.com/office/drawing/2014/main" id="{3BF7204F-8E71-1141-B9DE-AFE73F4F7724}"/>
              </a:ext>
            </a:extLst>
          </p:cNvPr>
          <p:cNvPicPr>
            <a:picLocks noChangeAspect="1"/>
          </p:cNvPicPr>
          <p:nvPr/>
        </p:nvPicPr>
        <p:blipFill>
          <a:blip r:embed="rId2"/>
          <a:stretch>
            <a:fillRect/>
          </a:stretch>
        </p:blipFill>
        <p:spPr>
          <a:xfrm>
            <a:off x="2666544" y="2684787"/>
            <a:ext cx="5969000" cy="3487413"/>
          </a:xfrm>
          <a:prstGeom prst="rect">
            <a:avLst/>
          </a:prstGeom>
        </p:spPr>
      </p:pic>
    </p:spTree>
    <p:extLst>
      <p:ext uri="{BB962C8B-B14F-4D97-AF65-F5344CB8AC3E}">
        <p14:creationId xmlns:p14="http://schemas.microsoft.com/office/powerpoint/2010/main" val="29499415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0084-518E-F744-8251-5176018A2933}"/>
              </a:ext>
            </a:extLst>
          </p:cNvPr>
          <p:cNvSpPr>
            <a:spLocks noGrp="1"/>
          </p:cNvSpPr>
          <p:nvPr>
            <p:ph type="title"/>
          </p:nvPr>
        </p:nvSpPr>
        <p:spPr>
          <a:xfrm>
            <a:off x="152400" y="0"/>
            <a:ext cx="9051925" cy="1609725"/>
          </a:xfrm>
        </p:spPr>
        <p:txBody>
          <a:bodyPr/>
          <a:lstStyle/>
          <a:p>
            <a:r>
              <a:rPr lang="en-US" dirty="0"/>
              <a:t>Logistic</a:t>
            </a:r>
          </a:p>
        </p:txBody>
      </p:sp>
      <p:sp>
        <p:nvSpPr>
          <p:cNvPr id="3" name="Content Placeholder 2">
            <a:extLst>
              <a:ext uri="{FF2B5EF4-FFF2-40B4-BE49-F238E27FC236}">
                <a16:creationId xmlns:a16="http://schemas.microsoft.com/office/drawing/2014/main" id="{FF03DC17-51EB-EC41-973E-7A2037F55FB1}"/>
              </a:ext>
            </a:extLst>
          </p:cNvPr>
          <p:cNvSpPr>
            <a:spLocks noGrp="1"/>
          </p:cNvSpPr>
          <p:nvPr>
            <p:ph idx="1"/>
          </p:nvPr>
        </p:nvSpPr>
        <p:spPr>
          <a:xfrm>
            <a:off x="228601" y="1447800"/>
            <a:ext cx="9786938" cy="4724400"/>
          </a:xfrm>
        </p:spPr>
        <p:txBody>
          <a:bodyPr/>
          <a:lstStyle/>
          <a:p>
            <a:r>
              <a:rPr lang="en-US" dirty="0"/>
              <a:t>Logistic Regression (also called Logit Regression) is commonly used to estimate the probability that an instance belongs to a particular class (e.g., what is the probability that this email is spam?). </a:t>
            </a:r>
          </a:p>
          <a:p>
            <a:r>
              <a:rPr lang="en-US" dirty="0"/>
              <a:t>If the estimated probability is greater than 50%, then the model predicts that the instance belongs to that class (called the positive class, labeled “1”), or else it predicts that it does not (i.e., it belongs to the negative class, labeled “0”). This makes it a binary classifier.</a:t>
            </a:r>
          </a:p>
          <a:p>
            <a:r>
              <a:rPr lang="en-US" dirty="0"/>
              <a:t>Just like a Linear Regression model, a Logistic Regression model computes a weighted sum of the input features (plus a bias term), but instead of outputting the result directly like the Linear Regression model does, it outputs the logistic of this result</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6E679C99-7B86-1846-8A76-2F8C02D0DD9B}"/>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34CBD617-A793-284A-94DC-80C4D8E7ED62}"/>
              </a:ext>
            </a:extLst>
          </p:cNvPr>
          <p:cNvPicPr>
            <a:picLocks noChangeAspect="1"/>
          </p:cNvPicPr>
          <p:nvPr/>
        </p:nvPicPr>
        <p:blipFill>
          <a:blip r:embed="rId2"/>
          <a:stretch>
            <a:fillRect/>
          </a:stretch>
        </p:blipFill>
        <p:spPr>
          <a:xfrm>
            <a:off x="685800" y="4267200"/>
            <a:ext cx="7997468" cy="1002092"/>
          </a:xfrm>
          <a:prstGeom prst="rect">
            <a:avLst/>
          </a:prstGeom>
        </p:spPr>
      </p:pic>
    </p:spTree>
    <p:extLst>
      <p:ext uri="{BB962C8B-B14F-4D97-AF65-F5344CB8AC3E}">
        <p14:creationId xmlns:p14="http://schemas.microsoft.com/office/powerpoint/2010/main" val="9018166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CB2E3-5C23-324C-87C5-8E63D0C27B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CE89A6-F99F-1049-BA5E-608217E6ED3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9E644D2-D62D-0647-A9DB-D968E4B0E61D}"/>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3BE7B3C5-0E47-9B46-A588-DACD8615CE17}"/>
              </a:ext>
            </a:extLst>
          </p:cNvPr>
          <p:cNvPicPr>
            <a:picLocks noChangeAspect="1"/>
          </p:cNvPicPr>
          <p:nvPr/>
        </p:nvPicPr>
        <p:blipFill>
          <a:blip r:embed="rId2"/>
          <a:stretch>
            <a:fillRect/>
          </a:stretch>
        </p:blipFill>
        <p:spPr>
          <a:xfrm>
            <a:off x="957262" y="675701"/>
            <a:ext cx="8746653" cy="4051300"/>
          </a:xfrm>
          <a:prstGeom prst="rect">
            <a:avLst/>
          </a:prstGeom>
        </p:spPr>
      </p:pic>
    </p:spTree>
    <p:extLst>
      <p:ext uri="{BB962C8B-B14F-4D97-AF65-F5344CB8AC3E}">
        <p14:creationId xmlns:p14="http://schemas.microsoft.com/office/powerpoint/2010/main" val="19671484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1D069-A8CC-744B-9DD6-351D2D55B3C4}"/>
              </a:ext>
            </a:extLst>
          </p:cNvPr>
          <p:cNvSpPr>
            <a:spLocks noGrp="1"/>
          </p:cNvSpPr>
          <p:nvPr>
            <p:ph type="title"/>
          </p:nvPr>
        </p:nvSpPr>
        <p:spPr/>
        <p:txBody>
          <a:bodyPr/>
          <a:lstStyle/>
          <a:p>
            <a:pPr algn="ctr"/>
            <a:r>
              <a:rPr lang="en-US" dirty="0"/>
              <a:t>From Text book</a:t>
            </a:r>
          </a:p>
        </p:txBody>
      </p:sp>
      <p:sp>
        <p:nvSpPr>
          <p:cNvPr id="3" name="Content Placeholder 2">
            <a:extLst>
              <a:ext uri="{FF2B5EF4-FFF2-40B4-BE49-F238E27FC236}">
                <a16:creationId xmlns:a16="http://schemas.microsoft.com/office/drawing/2014/main" id="{CDEA3AA0-8234-1646-86E7-6D0FAB166FCD}"/>
              </a:ext>
            </a:extLst>
          </p:cNvPr>
          <p:cNvSpPr>
            <a:spLocks noGrp="1"/>
          </p:cNvSpPr>
          <p:nvPr>
            <p:ph idx="1"/>
          </p:nvPr>
        </p:nvSpPr>
        <p:spPr/>
        <p:txBody>
          <a:bodyPr>
            <a:normAutofit/>
          </a:bodyPr>
          <a:lstStyle/>
          <a:p>
            <a:pPr marL="0" indent="0" algn="ctr">
              <a:buNone/>
            </a:pPr>
            <a:r>
              <a:rPr lang="en-US" sz="2800" dirty="0"/>
              <a:t>We are done with </a:t>
            </a:r>
          </a:p>
          <a:p>
            <a:pPr marL="0" indent="0" algn="ctr">
              <a:buNone/>
            </a:pPr>
            <a:r>
              <a:rPr lang="en-US" sz="2800" dirty="0"/>
              <a:t>Ch1 + Ch2 + Ch3 + Ch4</a:t>
            </a:r>
          </a:p>
        </p:txBody>
      </p:sp>
      <p:sp>
        <p:nvSpPr>
          <p:cNvPr id="4" name="Date Placeholder 3">
            <a:extLst>
              <a:ext uri="{FF2B5EF4-FFF2-40B4-BE49-F238E27FC236}">
                <a16:creationId xmlns:a16="http://schemas.microsoft.com/office/drawing/2014/main" id="{C11779EE-0E98-C241-8058-A44262997D98}"/>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41041696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0545A-A333-264C-BC79-8ECA0FE10279}"/>
              </a:ext>
            </a:extLst>
          </p:cNvPr>
          <p:cNvSpPr>
            <a:spLocks noGrp="1"/>
          </p:cNvSpPr>
          <p:nvPr>
            <p:ph type="title"/>
          </p:nvPr>
        </p:nvSpPr>
        <p:spPr/>
        <p:txBody>
          <a:bodyPr/>
          <a:lstStyle/>
          <a:p>
            <a:r>
              <a:rPr lang="en-US" dirty="0"/>
              <a:t>Extra slides</a:t>
            </a:r>
          </a:p>
        </p:txBody>
      </p:sp>
      <p:sp>
        <p:nvSpPr>
          <p:cNvPr id="3" name="Content Placeholder 2">
            <a:extLst>
              <a:ext uri="{FF2B5EF4-FFF2-40B4-BE49-F238E27FC236}">
                <a16:creationId xmlns:a16="http://schemas.microsoft.com/office/drawing/2014/main" id="{8ACAE084-2E90-9A48-A408-F2F936C0F642}"/>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465D674-DE73-9849-BD69-5FAB2B8C57A5}"/>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587634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A169-BD8A-9F48-86F2-E62AC6B125D2}"/>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E5BF231B-B66E-7C44-8342-8A086FB9FCCB}"/>
              </a:ext>
            </a:extLst>
          </p:cNvPr>
          <p:cNvPicPr>
            <a:picLocks noGrp="1" noChangeAspect="1"/>
          </p:cNvPicPr>
          <p:nvPr>
            <p:ph idx="1"/>
          </p:nvPr>
        </p:nvPicPr>
        <p:blipFill>
          <a:blip r:embed="rId2"/>
          <a:stretch>
            <a:fillRect/>
          </a:stretch>
        </p:blipFill>
        <p:spPr>
          <a:xfrm>
            <a:off x="5272299" y="2093913"/>
            <a:ext cx="4194810" cy="1565910"/>
          </a:xfrm>
        </p:spPr>
      </p:pic>
      <p:sp>
        <p:nvSpPr>
          <p:cNvPr id="4" name="Date Placeholder 3">
            <a:extLst>
              <a:ext uri="{FF2B5EF4-FFF2-40B4-BE49-F238E27FC236}">
                <a16:creationId xmlns:a16="http://schemas.microsoft.com/office/drawing/2014/main" id="{B4C68678-F5C8-C04B-9EC5-2AF3BD9BD6DE}"/>
              </a:ext>
            </a:extLst>
          </p:cNvPr>
          <p:cNvSpPr>
            <a:spLocks noGrp="1"/>
          </p:cNvSpPr>
          <p:nvPr>
            <p:ph type="dt" sz="half" idx="10"/>
          </p:nvPr>
        </p:nvSpPr>
        <p:spPr/>
        <p:txBody>
          <a:bodyPr/>
          <a:lstStyle/>
          <a:p>
            <a:r>
              <a:rPr lang="en-US"/>
              <a:t>First Semester 2021-2022</a:t>
            </a:r>
            <a:endParaRPr lang="en-US" dirty="0"/>
          </a:p>
        </p:txBody>
      </p:sp>
      <p:pic>
        <p:nvPicPr>
          <p:cNvPr id="10" name="Picture 9">
            <a:extLst>
              <a:ext uri="{FF2B5EF4-FFF2-40B4-BE49-F238E27FC236}">
                <a16:creationId xmlns:a16="http://schemas.microsoft.com/office/drawing/2014/main" id="{2CBCF42A-F782-3D4E-98B7-58F380C17A60}"/>
              </a:ext>
            </a:extLst>
          </p:cNvPr>
          <p:cNvPicPr>
            <a:picLocks noChangeAspect="1"/>
          </p:cNvPicPr>
          <p:nvPr/>
        </p:nvPicPr>
        <p:blipFill>
          <a:blip r:embed="rId3"/>
          <a:stretch>
            <a:fillRect/>
          </a:stretch>
        </p:blipFill>
        <p:spPr>
          <a:xfrm>
            <a:off x="655637" y="81529"/>
            <a:ext cx="3903134" cy="6190684"/>
          </a:xfrm>
          <a:prstGeom prst="rect">
            <a:avLst/>
          </a:prstGeom>
        </p:spPr>
      </p:pic>
      <p:pic>
        <p:nvPicPr>
          <p:cNvPr id="9" name="Picture 8">
            <a:extLst>
              <a:ext uri="{FF2B5EF4-FFF2-40B4-BE49-F238E27FC236}">
                <a16:creationId xmlns:a16="http://schemas.microsoft.com/office/drawing/2014/main" id="{42ED43DA-81AB-724D-9567-B8ED4D32960E}"/>
              </a:ext>
            </a:extLst>
          </p:cNvPr>
          <p:cNvPicPr>
            <a:picLocks noChangeAspect="1"/>
          </p:cNvPicPr>
          <p:nvPr/>
        </p:nvPicPr>
        <p:blipFill>
          <a:blip r:embed="rId4"/>
          <a:stretch>
            <a:fillRect/>
          </a:stretch>
        </p:blipFill>
        <p:spPr>
          <a:xfrm>
            <a:off x="5467611" y="3814436"/>
            <a:ext cx="4377690" cy="2480310"/>
          </a:xfrm>
          <a:prstGeom prst="rect">
            <a:avLst/>
          </a:prstGeom>
        </p:spPr>
      </p:pic>
    </p:spTree>
    <p:extLst>
      <p:ext uri="{BB962C8B-B14F-4D97-AF65-F5344CB8AC3E}">
        <p14:creationId xmlns:p14="http://schemas.microsoft.com/office/powerpoint/2010/main" val="24842637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E3920-825C-F64D-9641-5031A1F4B969}"/>
              </a:ext>
            </a:extLst>
          </p:cNvPr>
          <p:cNvSpPr>
            <a:spLocks noGrp="1"/>
          </p:cNvSpPr>
          <p:nvPr>
            <p:ph type="title"/>
          </p:nvPr>
        </p:nvSpPr>
        <p:spPr/>
        <p:txBody>
          <a:bodyPr/>
          <a:lstStyle/>
          <a:p>
            <a:r>
              <a:rPr lang="en-US" dirty="0"/>
              <a:t>We will use this cost function</a:t>
            </a:r>
          </a:p>
        </p:txBody>
      </p:sp>
      <p:sp>
        <p:nvSpPr>
          <p:cNvPr id="3" name="Content Placeholder 2">
            <a:extLst>
              <a:ext uri="{FF2B5EF4-FFF2-40B4-BE49-F238E27FC236}">
                <a16:creationId xmlns:a16="http://schemas.microsoft.com/office/drawing/2014/main" id="{61A4A2F5-E080-064D-A2D9-7BAF9FD13A1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C5CFEC5-B4B1-B14D-8205-C285673C9F63}"/>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E43E8111-AC8F-DD4A-9E63-1482AF3FA8E1}"/>
              </a:ext>
            </a:extLst>
          </p:cNvPr>
          <p:cNvPicPr>
            <a:picLocks noChangeAspect="1"/>
          </p:cNvPicPr>
          <p:nvPr/>
        </p:nvPicPr>
        <p:blipFill>
          <a:blip r:embed="rId2"/>
          <a:stretch>
            <a:fillRect/>
          </a:stretch>
        </p:blipFill>
        <p:spPr>
          <a:xfrm>
            <a:off x="130321" y="1911668"/>
            <a:ext cx="5909310" cy="2800350"/>
          </a:xfrm>
          <a:prstGeom prst="rect">
            <a:avLst/>
          </a:prstGeom>
        </p:spPr>
      </p:pic>
    </p:spTree>
    <p:extLst>
      <p:ext uri="{BB962C8B-B14F-4D97-AF65-F5344CB8AC3E}">
        <p14:creationId xmlns:p14="http://schemas.microsoft.com/office/powerpoint/2010/main" val="42045035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D9B46-C46B-8A4A-BCE3-2AB514C50BB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1A64F6-74C1-144C-83C0-92B6BB0F499F}"/>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C5FC273-2D38-554A-9BAD-C4F8660E1CCF}"/>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6F67EC90-123C-AC48-BC0F-48FBF307C975}"/>
              </a:ext>
            </a:extLst>
          </p:cNvPr>
          <p:cNvPicPr>
            <a:picLocks noChangeAspect="1"/>
          </p:cNvPicPr>
          <p:nvPr/>
        </p:nvPicPr>
        <p:blipFill>
          <a:blip r:embed="rId2"/>
          <a:stretch>
            <a:fillRect/>
          </a:stretch>
        </p:blipFill>
        <p:spPr>
          <a:xfrm>
            <a:off x="148684" y="822713"/>
            <a:ext cx="5337716" cy="3901005"/>
          </a:xfrm>
          <a:prstGeom prst="rect">
            <a:avLst/>
          </a:prstGeom>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386F2EDE-CCFD-C041-BC03-C39456A94AF8}"/>
              </a:ext>
            </a:extLst>
          </p:cNvPr>
          <p:cNvPicPr>
            <a:picLocks noChangeAspect="1"/>
          </p:cNvPicPr>
          <p:nvPr/>
        </p:nvPicPr>
        <p:blipFill>
          <a:blip r:embed="rId3"/>
          <a:stretch>
            <a:fillRect/>
          </a:stretch>
        </p:blipFill>
        <p:spPr>
          <a:xfrm>
            <a:off x="5486401" y="1899667"/>
            <a:ext cx="5044916" cy="399821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9608431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B7A3-9078-4445-B8D1-4ECC1A2FB3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1FF2A8D-E39A-9645-941A-FAA8B1A659BC}"/>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18BA155F-3201-E541-A2A0-A0A226344506}"/>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344AAB85-D296-1641-9B53-A30A1C079C78}"/>
              </a:ext>
            </a:extLst>
          </p:cNvPr>
          <p:cNvPicPr>
            <a:picLocks noChangeAspect="1"/>
          </p:cNvPicPr>
          <p:nvPr/>
        </p:nvPicPr>
        <p:blipFill>
          <a:blip r:embed="rId2"/>
          <a:stretch>
            <a:fillRect/>
          </a:stretch>
        </p:blipFill>
        <p:spPr>
          <a:xfrm>
            <a:off x="-1" y="342900"/>
            <a:ext cx="5382968" cy="4259388"/>
          </a:xfrm>
          <a:prstGeom prst="rect">
            <a:avLst/>
          </a:prstGeom>
        </p:spPr>
      </p:pic>
      <p:pic>
        <p:nvPicPr>
          <p:cNvPr id="8" name="Picture 7">
            <a:extLst>
              <a:ext uri="{FF2B5EF4-FFF2-40B4-BE49-F238E27FC236}">
                <a16:creationId xmlns:a16="http://schemas.microsoft.com/office/drawing/2014/main" id="{87367497-ECD1-AB40-8EEF-CCE598C212EA}"/>
              </a:ext>
            </a:extLst>
          </p:cNvPr>
          <p:cNvPicPr>
            <a:picLocks noChangeAspect="1"/>
          </p:cNvPicPr>
          <p:nvPr/>
        </p:nvPicPr>
        <p:blipFill>
          <a:blip r:embed="rId3"/>
          <a:stretch>
            <a:fillRect/>
          </a:stretch>
        </p:blipFill>
        <p:spPr>
          <a:xfrm>
            <a:off x="0" y="4399460"/>
            <a:ext cx="7848843" cy="1588946"/>
          </a:xfrm>
          <a:prstGeom prst="rect">
            <a:avLst/>
          </a:prstGeom>
        </p:spPr>
      </p:pic>
    </p:spTree>
    <p:extLst>
      <p:ext uri="{BB962C8B-B14F-4D97-AF65-F5344CB8AC3E}">
        <p14:creationId xmlns:p14="http://schemas.microsoft.com/office/powerpoint/2010/main" val="19141711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C96A2-96BD-B94E-83F1-F69CF202E32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0A8A6DE-773A-9E44-B930-B363C0AC5ADE}"/>
              </a:ext>
            </a:extLst>
          </p:cNvPr>
          <p:cNvSpPr>
            <a:spLocks noGrp="1"/>
          </p:cNvSpPr>
          <p:nvPr>
            <p:ph idx="1"/>
          </p:nvPr>
        </p:nvSpPr>
        <p:spPr/>
        <p:txBody>
          <a:bodyPr/>
          <a:lstStyle/>
          <a:p>
            <a:r>
              <a:rPr lang="en-US" dirty="0"/>
              <a:t>We graph cost function as a function of parameter estimates </a:t>
            </a:r>
          </a:p>
          <a:p>
            <a:r>
              <a:rPr lang="en-US" dirty="0"/>
              <a:t>Gradient Descent step downs the cost function in the direction of the steepest descent. Size of each step is determined by parameter </a:t>
            </a:r>
            <a:r>
              <a:rPr lang="en-US" b="1" dirty="0"/>
              <a:t>α</a:t>
            </a:r>
            <a:r>
              <a:rPr lang="en-US" dirty="0"/>
              <a:t> known as </a:t>
            </a:r>
            <a:r>
              <a:rPr lang="en-US" b="1" dirty="0"/>
              <a:t>Learning Rate</a:t>
            </a:r>
            <a:r>
              <a:rPr lang="en-US" dirty="0"/>
              <a:t>.</a:t>
            </a:r>
          </a:p>
        </p:txBody>
      </p:sp>
      <p:sp>
        <p:nvSpPr>
          <p:cNvPr id="4" name="Date Placeholder 3">
            <a:extLst>
              <a:ext uri="{FF2B5EF4-FFF2-40B4-BE49-F238E27FC236}">
                <a16:creationId xmlns:a16="http://schemas.microsoft.com/office/drawing/2014/main" id="{F1AD5C86-E62A-BB48-ADD0-603F7C58FFE1}"/>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34B8FB87-2408-FF4D-9EFF-FFCFA230A128}"/>
              </a:ext>
            </a:extLst>
          </p:cNvPr>
          <p:cNvPicPr>
            <a:picLocks noChangeAspect="1"/>
          </p:cNvPicPr>
          <p:nvPr/>
        </p:nvPicPr>
        <p:blipFill>
          <a:blip r:embed="rId2"/>
          <a:stretch>
            <a:fillRect/>
          </a:stretch>
        </p:blipFill>
        <p:spPr>
          <a:xfrm>
            <a:off x="457200" y="3232334"/>
            <a:ext cx="4444772" cy="2963181"/>
          </a:xfrm>
          <a:prstGeom prst="rect">
            <a:avLst/>
          </a:prstGeom>
        </p:spPr>
      </p:pic>
      <p:pic>
        <p:nvPicPr>
          <p:cNvPr id="8" name="Picture 7">
            <a:extLst>
              <a:ext uri="{FF2B5EF4-FFF2-40B4-BE49-F238E27FC236}">
                <a16:creationId xmlns:a16="http://schemas.microsoft.com/office/drawing/2014/main" id="{4F964E94-CB8B-4440-BB69-55C5533F4BA5}"/>
              </a:ext>
            </a:extLst>
          </p:cNvPr>
          <p:cNvPicPr>
            <a:picLocks noChangeAspect="1"/>
          </p:cNvPicPr>
          <p:nvPr/>
        </p:nvPicPr>
        <p:blipFill>
          <a:blip r:embed="rId3"/>
          <a:stretch>
            <a:fillRect/>
          </a:stretch>
        </p:blipFill>
        <p:spPr>
          <a:xfrm>
            <a:off x="5723078" y="3295878"/>
            <a:ext cx="4457560" cy="2872650"/>
          </a:xfrm>
          <a:prstGeom prst="rect">
            <a:avLst/>
          </a:prstGeom>
        </p:spPr>
      </p:pic>
    </p:spTree>
    <p:extLst>
      <p:ext uri="{BB962C8B-B14F-4D97-AF65-F5344CB8AC3E}">
        <p14:creationId xmlns:p14="http://schemas.microsoft.com/office/powerpoint/2010/main" val="42879117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1D069-A8CC-744B-9DD6-351D2D55B3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EA3AA0-8234-1646-86E7-6D0FAB166FC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C11779EE-0E98-C241-8058-A44262997D98}"/>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FCAC1269-A11F-9D4C-8F14-02F4DBD7DDA6}"/>
              </a:ext>
            </a:extLst>
          </p:cNvPr>
          <p:cNvPicPr>
            <a:picLocks noChangeAspect="1"/>
          </p:cNvPicPr>
          <p:nvPr/>
        </p:nvPicPr>
        <p:blipFill>
          <a:blip r:embed="rId2"/>
          <a:stretch>
            <a:fillRect/>
          </a:stretch>
        </p:blipFill>
        <p:spPr>
          <a:xfrm>
            <a:off x="1" y="342900"/>
            <a:ext cx="7391400" cy="6172200"/>
          </a:xfrm>
          <a:prstGeom prst="rect">
            <a:avLst/>
          </a:prstGeom>
        </p:spPr>
      </p:pic>
    </p:spTree>
    <p:extLst>
      <p:ext uri="{BB962C8B-B14F-4D97-AF65-F5344CB8AC3E}">
        <p14:creationId xmlns:p14="http://schemas.microsoft.com/office/powerpoint/2010/main" val="15488436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{8AC84E04-EA48-7144-B799-8EF2A9761D6C}tf10001070</Template>
  <TotalTime>146483186</TotalTime>
  <Pages>3</Pages>
  <Words>4851</Words>
  <Application>Microsoft Macintosh PowerPoint</Application>
  <PresentationFormat>Custom</PresentationFormat>
  <Paragraphs>489</Paragraphs>
  <Slides>94</Slides>
  <Notes>12</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2</vt:i4>
      </vt:variant>
      <vt:variant>
        <vt:lpstr>Slide Titles</vt:lpstr>
      </vt:variant>
      <vt:variant>
        <vt:i4>94</vt:i4>
      </vt:variant>
    </vt:vector>
  </HeadingPairs>
  <TitlesOfParts>
    <vt:vector size="116" baseType="lpstr">
      <vt:lpstr>Arial</vt:lpstr>
      <vt:lpstr>Arial</vt:lpstr>
      <vt:lpstr>Calibri</vt:lpstr>
      <vt:lpstr>Cambria</vt:lpstr>
      <vt:lpstr>Consolas</vt:lpstr>
      <vt:lpstr>Courier</vt:lpstr>
      <vt:lpstr>Helvetica Neue</vt:lpstr>
      <vt:lpstr>medium-content-serif-font</vt:lpstr>
      <vt:lpstr>Monotype Sorts</vt:lpstr>
      <vt:lpstr>Open Sans</vt:lpstr>
      <vt:lpstr>Open Sans</vt:lpstr>
      <vt:lpstr>Roboto</vt:lpstr>
      <vt:lpstr>Rockwell</vt:lpstr>
      <vt:lpstr>Rockwell Condensed</vt:lpstr>
      <vt:lpstr>Rockwell Extra Bold</vt:lpstr>
      <vt:lpstr>SFMono-Regular</vt:lpstr>
      <vt:lpstr>Times</vt:lpstr>
      <vt:lpstr>Times New Roman</vt:lpstr>
      <vt:lpstr>Wingdings</vt:lpstr>
      <vt:lpstr>Wood Type</vt:lpstr>
      <vt:lpstr>Visio</vt:lpstr>
      <vt:lpstr>VISIO</vt:lpstr>
      <vt:lpstr>Classification  and Regression</vt:lpstr>
      <vt:lpstr>PowerPoint Presentation</vt:lpstr>
      <vt:lpstr>Classification definition</vt:lpstr>
      <vt:lpstr>Stages in a classification task</vt:lpstr>
      <vt:lpstr>Examples of classification tasks</vt:lpstr>
      <vt:lpstr>Classification techniques</vt:lpstr>
      <vt:lpstr>Load your data</vt:lpstr>
      <vt:lpstr>PowerPoint Presentation</vt:lpstr>
      <vt:lpstr>PowerPoint Presentation</vt:lpstr>
      <vt:lpstr>PowerPoint Presentation</vt:lpstr>
      <vt:lpstr>PowerPoint Presentation</vt:lpstr>
      <vt:lpstr>PowerPoint Presentation</vt:lpstr>
      <vt:lpstr>PowerPoint Presentation</vt:lpstr>
      <vt:lpstr>Train the model</vt:lpstr>
      <vt:lpstr>MNIST database of handwritten digits</vt:lpstr>
      <vt:lpstr>Coding</vt:lpstr>
      <vt:lpstr>Example</vt:lpstr>
      <vt:lpstr>Reading data</vt:lpstr>
      <vt:lpstr>Testing number 5</vt:lpstr>
      <vt:lpstr>Producing useful models: topics</vt:lpstr>
      <vt:lpstr>Model validation</vt:lpstr>
      <vt:lpstr>Model validation</vt:lpstr>
      <vt:lpstr>Split the data</vt:lpstr>
      <vt:lpstr>Model validation</vt:lpstr>
      <vt:lpstr>Validation strategies</vt:lpstr>
      <vt:lpstr>Validation strategies</vt:lpstr>
      <vt:lpstr>Cross Validation</vt:lpstr>
      <vt:lpstr>Generalization</vt:lpstr>
      <vt:lpstr>Metrics for classifier performance</vt:lpstr>
      <vt:lpstr>Trade-off</vt:lpstr>
      <vt:lpstr>ROC AUC</vt:lpstr>
      <vt:lpstr>Coding…Evaluation</vt:lpstr>
      <vt:lpstr>Occam’s Razor</vt:lpstr>
      <vt:lpstr>Regression</vt:lpstr>
      <vt:lpstr>Regression examples</vt:lpstr>
      <vt:lpstr>Before we start!</vt:lpstr>
      <vt:lpstr>Overall, machine learning works in the same way!</vt:lpstr>
      <vt:lpstr>What is Regression?</vt:lpstr>
      <vt:lpstr>Types of Regression Models</vt:lpstr>
      <vt:lpstr>Simple Linear Regression</vt:lpstr>
      <vt:lpstr>PowerPoint Presentation</vt:lpstr>
      <vt:lpstr>a quick shortcut for calculating the coefficients!</vt:lpstr>
      <vt:lpstr>PowerPoint Presentation</vt:lpstr>
      <vt:lpstr>Example</vt:lpstr>
      <vt:lpstr>PowerPoint Presentation</vt:lpstr>
      <vt:lpstr>Just to check if you understand that</vt:lpstr>
      <vt:lpstr>Cost Function (J):</vt:lpstr>
      <vt:lpstr>How to choose θ1 and θ2 </vt:lpstr>
      <vt:lpstr>Multivariate regression</vt:lpstr>
      <vt:lpstr>PowerPoint Presentation</vt:lpstr>
      <vt:lpstr>PowerPoint Presentation</vt:lpstr>
      <vt:lpstr>Easy way to minimize the cost is:</vt:lpstr>
      <vt:lpstr>An Example </vt:lpstr>
      <vt:lpstr>PowerPoint Presentation</vt:lpstr>
      <vt:lpstr>SKLearn</vt:lpstr>
      <vt:lpstr>Gradient Descent </vt:lpstr>
      <vt:lpstr>PowerPoint Presentation</vt:lpstr>
      <vt:lpstr>Stop! Do you know how to do that?</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Learning rate</vt:lpstr>
      <vt:lpstr>Problems with Gradient Descent </vt:lpstr>
      <vt:lpstr>Important!</vt:lpstr>
      <vt:lpstr>Implementing GD</vt:lpstr>
      <vt:lpstr>Types of Gradient Descent</vt:lpstr>
      <vt:lpstr>Example!</vt:lpstr>
      <vt:lpstr>PowerPoint Presentation</vt:lpstr>
      <vt:lpstr>PowerPoint Presentation</vt:lpstr>
      <vt:lpstr>PowerPoint Presentation</vt:lpstr>
      <vt:lpstr>Step 3:</vt:lpstr>
      <vt:lpstr>Polynomial Regression</vt:lpstr>
      <vt:lpstr>To overcome under-fitting, we need to increase the complexity of the model.</vt:lpstr>
      <vt:lpstr>PowerPoint Presentation</vt:lpstr>
      <vt:lpstr>Learning Curves</vt:lpstr>
      <vt:lpstr>Regularized Linear Models</vt:lpstr>
      <vt:lpstr>Ridge </vt:lpstr>
      <vt:lpstr>Lasso</vt:lpstr>
      <vt:lpstr>Elastic Net</vt:lpstr>
      <vt:lpstr>Early stopping</vt:lpstr>
      <vt:lpstr>Logistic</vt:lpstr>
      <vt:lpstr>PowerPoint Presentation</vt:lpstr>
      <vt:lpstr>From Text book</vt:lpstr>
      <vt:lpstr>Extra slides</vt:lpstr>
      <vt:lpstr>We will use this cost function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Steven F. Ashby Center for Applied Scientific Computing  Month DD, 1997</dc:title>
  <dc:subject/>
  <dc:creator>Computations</dc:creator>
  <cp:keywords/>
  <dc:description/>
  <cp:lastModifiedBy>Abdullah, Malak</cp:lastModifiedBy>
  <cp:revision>669</cp:revision>
  <cp:lastPrinted>2001-08-28T17:59:37Z</cp:lastPrinted>
  <dcterms:created xsi:type="dcterms:W3CDTF">1998-03-18T13:44:31Z</dcterms:created>
  <dcterms:modified xsi:type="dcterms:W3CDTF">2021-11-11T01:08:05Z</dcterms:modified>
</cp:coreProperties>
</file>